
<file path=[Content_Types].xml><?xml version="1.0" encoding="utf-8"?>
<Types xmlns="http://schemas.openxmlformats.org/package/2006/content-types">
  <Default Extension="jpeg" ContentType="image/jpeg"/>
  <Default Extension="wdp" ContentType="image/vnd.ms-photo"/>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333" r:id="rId5"/>
    <p:sldId id="334" r:id="rId6"/>
    <p:sldId id="335" r:id="rId7"/>
    <p:sldId id="336" r:id="rId8"/>
    <p:sldId id="323" r:id="rId9"/>
    <p:sldId id="324" r:id="rId10"/>
    <p:sldId id="325" r:id="rId11"/>
    <p:sldId id="271" r:id="rId12"/>
    <p:sldId id="293" r:id="rId13"/>
    <p:sldId id="306" r:id="rId14"/>
    <p:sldId id="322" r:id="rId15"/>
    <p:sldId id="326" r:id="rId16"/>
    <p:sldId id="319" r:id="rId17"/>
    <p:sldId id="310" r:id="rId18"/>
    <p:sldId id="321" r:id="rId19"/>
    <p:sldId id="311" r:id="rId20"/>
    <p:sldId id="276" r:id="rId21"/>
    <p:sldId id="277" r:id="rId22"/>
    <p:sldId id="282" r:id="rId23"/>
    <p:sldId id="331" r:id="rId24"/>
    <p:sldId id="327" r:id="rId25"/>
    <p:sldId id="328" r:id="rId26"/>
    <p:sldId id="329" r:id="rId27"/>
    <p:sldId id="330" r:id="rId28"/>
    <p:sldId id="332" r:id="rId29"/>
    <p:sldId id="291"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83457"/>
    <a:srgbClr val="FFFFFF"/>
    <a:srgbClr val="97A4B4"/>
    <a:srgbClr val="F84836"/>
    <a:srgbClr val="1EA185"/>
    <a:srgbClr val="FF6600"/>
    <a:srgbClr val="9BBB5C"/>
    <a:srgbClr val="9E605E"/>
    <a:srgbClr val="575757"/>
    <a:srgbClr val="659D8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8525" autoAdjust="0"/>
  </p:normalViewPr>
  <p:slideViewPr>
    <p:cSldViewPr snapToGrid="0">
      <p:cViewPr>
        <p:scale>
          <a:sx n="90" d="100"/>
          <a:sy n="90" d="100"/>
        </p:scale>
        <p:origin x="1392" y="336"/>
      </p:cViewPr>
      <p:guideLst/>
    </p:cSldViewPr>
  </p:slideViewPr>
  <p:notesTextViewPr>
    <p:cViewPr>
      <p:scale>
        <a:sx n="1" d="1"/>
        <a:sy n="1" d="1"/>
      </p:scale>
      <p:origin x="0" y="-18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hdphoto1.wdp>
</file>

<file path=ppt/media/image1.png>
</file>

<file path=ppt/media/image10.png>
</file>

<file path=ppt/media/image11.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29CBD1-7DE2-452D-A81C-7ED9EA4E0AD3}"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FFB7B3-A7C1-4B78-91E8-8C25CF3B30BB}"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首先，想象一下所有的欧元或美元的货币供应，都在一个地方。这个供给被分成不同的票据或票据，它的价值(10,20,50)。等等)。Monero基本上是一样的。整个Monero的货币供应都包含在不同的产出中，每个产出都有一定数量的Monero。一个可以是0。01 XMR，另一个可以是1000 XMR。现在想象一下这个红色突出显示的是你控制的输出。你有能力花掉它，就好像你钱包里有实物钞票一样。当你做Monero交易时，你想要隐藏基金的来源，因为Monero试图阻止某些硬币的黑名单。你的钱包软件会选择其他的输入。这些将由其他人控制。即使不与真正的所有者沟通，你也会花这些钱和你自己的钱。因此，通过让它看起来像你的红色输入和其他蓝色部分一起被使用，除了你(发件人)知道钱的来源是什么</a:t>
            </a:r>
            <a:endParaRPr lang="en-US"/>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a:ea typeface="宋体" panose="02010600030101010101" pitchFamily="2" charset="-122"/>
              </a:rPr>
              <a:t>环形</a:t>
            </a:r>
            <a:r>
              <a:rPr lang="en-US"/>
              <a:t>签名只是把你的红色(真实的)输入，蓝色的(诱饵)，并让它们看起来好像都是同时使用的过程。一个旁观者不知道哪个是真实的，因为他们都是可能的。在本例中，ringsize为6，这意味着使用了6个总输入(包括您自己的)。截至2017年8月，网络的最低限额为3。在2017年9月，最低限度预计将增加到5个或更大，因为更多的解码允许更好的隐私。生成用于实际输入的关键图像。节点和矿商可以使用这个来验证实际的输入是否已经被使用，但是他们仍然不知道哪个输入是真实的。关键的图像可以防止攻击者不止一次地花钱或不使用那些不存在的钱。</a:t>
            </a:r>
            <a:endParaRPr lang="en-US"/>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对于每一个输入，一个分数是根据Pedersen的承诺使用的。在介绍级别上记住任何重要的数学是不重要的，但是要知道，在事务中的发送方花费的输入的比例只有发送方知道。承诺本身由两部分组成:1)实际的金额a，通过增加2)一个随机数x来隐藏。由于没有人知道随机数是什么，除了发送者，外部观察者不知道实际花了多少钱。这个承诺将在输入和输出之间进行评估，以确保在事务的双方都产生相同的值。一个范围的证明可以防止发送者使用不同的随机数来输入和输出集合。最后，事务被完全签名作为一个环形的环形签名，导致一个未知数量的Monero被发送到接收方或接收方。作为输出，承诺公钥发布，允许网络对Pedersen承诺背后的数学进行审计。</a:t>
            </a:r>
            <a:endParaRPr lang="en-US"/>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既然我们已经了解了单个事务的输入是如何隐藏在其他事务中的，那么查看输入如何随时间使用是有帮助的。与前面相同的输入在左边。红色的历史显示在右边的一个假设的区块链上。旧的块在左边，新的块在右边。这些块突出显示红色表示这个输入被包括在内。这有三种方式:</a:t>
            </a:r>
            <a:endParaRPr lang="en-US" dirty="0"/>
          </a:p>
          <a:p>
            <a:r>
              <a:rPr lang="en-US" dirty="0"/>
              <a:t>这是从Coinbase交易中获得的新资金。网络上的每个人都知道这一点。他们不知道什么地址控制它。</a:t>
            </a:r>
            <a:endParaRPr lang="en-US" dirty="0"/>
          </a:p>
          <a:p>
            <a:r>
              <a:rPr lang="en-US" dirty="0"/>
              <a:t>输入实际上是由真正的控制器花费的</a:t>
            </a:r>
            <a:endParaRPr lang="en-US" dirty="0"/>
          </a:p>
          <a:p>
            <a:r>
              <a:rPr lang="en-US" dirty="0"/>
              <a:t>在另一个事务中，输入被借用作为诱饵</a:t>
            </a:r>
            <a:endParaRPr lang="en-US" dirty="0"/>
          </a:p>
          <a:p>
            <a:r>
              <a:rPr lang="en-US" dirty="0"/>
              <a:t>因为没有办法区分2和3，所以没有办法知道输入是否实际花费，即使它出现在一个特定的块中。</a:t>
            </a:r>
            <a:endParaRPr lang="en-US" dirty="0"/>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输入选择算法是门罗币比较有难度的部分。为了掩藏真实的输入，门罗币需要慎重的选择诱饵输入。</a:t>
            </a:r>
            <a:endParaRPr lang="en-US" dirty="0"/>
          </a:p>
          <a:p>
            <a:r>
              <a:rPr lang="en-US" dirty="0"/>
              <a:t>当门罗币第一次启动的时候，诱饵输入是完全随机的。这听起来不错，但却是个坏主意，因为人们更愿意花费"新"钱，而不是"旧"钱。</a:t>
            </a:r>
            <a:endParaRPr lang="en-US" dirty="0"/>
          </a:p>
          <a:p>
            <a:r>
              <a:rPr lang="en-US" dirty="0"/>
              <a:t>门罗币使用一种叫"三角分布"-triangular distribution algorithm的算法选择诱饵输入，三角分布算法优先选择"新"钱，从而最大程度上增大混淆程度。</a:t>
            </a:r>
            <a:endParaRPr lang="en-US" dirty="0"/>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ea typeface="宋体" panose="02010600030101010101" pitchFamily="2" charset="-122"/>
            </a:endParaRPr>
          </a:p>
          <a:p>
            <a:r>
              <a:rPr lang="zh-CN" altLang="en-US" dirty="0">
                <a:ea typeface="宋体" panose="02010600030101010101" pitchFamily="2" charset="-122"/>
              </a:rPr>
              <a:t>最后，Monero隐藏了钱将用于秘密地址的地方。与其直接把钱寄到地址，Monero实际上是被锁在一个容器里。每个帐户都必须搜索这些容器，以了解它们是什么，但只有一个帐户可以打开容器。此外，没有人知道这个容器是用来做什么的。这就是隐形地址在一个非常基本的层次上工作的方式。外部观察者甚至不知道从单个事务中输出到一个人的这些输出。他们可以去几个人。在这个例子中，红色的是到接收者的，蓝色的是作为改变返回给发送者。这种变化可以用来分解大量的输入(比如他们有100个XMR，但只需要发送10个XMR)。然后，他们可以发送90个XMR返回。</a:t>
            </a:r>
            <a:endParaRPr lang="zh-CN" altLang="en-US" dirty="0">
              <a:ea typeface="宋体" panose="02010600030101010101" pitchFamily="2" charset="-122"/>
            </a:endParaRPr>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ea typeface="宋体" panose="02010600030101010101" pitchFamily="2" charset="-122"/>
              </a:rPr>
              <a:t>门罗币拥有可选的透明性。</a:t>
            </a:r>
            <a:endParaRPr lang="zh-CN" altLang="en-US" dirty="0">
              <a:ea typeface="宋体" panose="02010600030101010101" pitchFamily="2" charset="-122"/>
            </a:endParaRPr>
          </a:p>
          <a:p>
            <a:r>
              <a:rPr lang="zh-CN" altLang="en-US" dirty="0">
                <a:ea typeface="宋体" panose="02010600030101010101" pitchFamily="2" charset="-122"/>
              </a:rPr>
              <a:t>如果用户想要，Monero可以选择性地透明，可以选择把交易信息展示给某个人，或者公布于众。</a:t>
            </a:r>
            <a:endParaRPr lang="zh-CN" altLang="en-US" dirty="0">
              <a:ea typeface="宋体" panose="02010600030101010101" pitchFamily="2" charset="-122"/>
            </a:endParaRPr>
          </a:p>
          <a:p>
            <a:r>
              <a:rPr lang="zh-CN" altLang="en-US" dirty="0">
                <a:ea typeface="宋体" panose="02010600030101010101" pitchFamily="2" charset="-122"/>
              </a:rPr>
              <a:t>门罗币项目使用这种方法，在官方网站上发布了</a:t>
            </a:r>
            <a:r>
              <a:rPr lang="en-US" altLang="zh-CN" dirty="0">
                <a:ea typeface="宋体" panose="02010600030101010101" pitchFamily="2" charset="-122"/>
              </a:rPr>
              <a:t>viewkey</a:t>
            </a:r>
            <a:r>
              <a:rPr lang="zh-CN" altLang="en-US" dirty="0">
                <a:ea typeface="宋体" panose="02010600030101010101" pitchFamily="2" charset="-122"/>
              </a:rPr>
              <a:t>。现在，人们可以看到所有的募捐的资金。</a:t>
            </a:r>
            <a:endParaRPr lang="en-US" altLang="zh-CN" dirty="0">
              <a:ea typeface="宋体" panose="02010600030101010101" pitchFamily="2" charset="-122"/>
            </a:endParaRPr>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a:p>
            <a:endParaRPr lang="en-US" dirty="0"/>
          </a:p>
          <a:p>
            <a:r>
              <a:rPr lang="zh-CN" altLang="en-US" dirty="0">
                <a:ea typeface="宋体" panose="02010600030101010101" pitchFamily="2" charset="-122"/>
              </a:rPr>
              <a:t>简单来说， 对于任何单笔交易，门罗币都有</a:t>
            </a:r>
            <a:r>
              <a:rPr lang="en-US" altLang="zh-CN" dirty="0">
                <a:ea typeface="宋体" panose="02010600030101010101" pitchFamily="2" charset="-122"/>
              </a:rPr>
              <a:t>N</a:t>
            </a:r>
            <a:r>
              <a:rPr lang="zh-CN" altLang="en-US" dirty="0">
                <a:ea typeface="宋体" panose="02010600030101010101" pitchFamily="2" charset="-122"/>
              </a:rPr>
              <a:t>个输入和输入以隐藏发送者和接收者。同时还隐藏了交易金额。</a:t>
            </a:r>
            <a:endParaRPr lang="zh-CN" altLang="en-US" dirty="0">
              <a:ea typeface="宋体" panose="02010600030101010101" pitchFamily="2" charset="-122"/>
            </a:endParaRPr>
          </a:p>
          <a:p>
            <a:r>
              <a:rPr lang="zh-CN" altLang="en-US" dirty="0">
                <a:ea typeface="宋体" panose="02010600030101010101" pitchFamily="2" charset="-122"/>
              </a:rPr>
              <a:t>如图所示，所有的这些信息以完全被混淆的方式存储在区块链。</a:t>
            </a:r>
            <a:endParaRPr lang="zh-CN" altLang="en-US" dirty="0">
              <a:ea typeface="宋体" panose="02010600030101010101" pitchFamily="2" charset="-122"/>
            </a:endParaRPr>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当你将一个交易广播到网络的时候，虽然交易本身是混淆的，但是你还是泄露了一些你的重要的信息。</a:t>
            </a:r>
            <a:endParaRPr lang="en-US"/>
          </a:p>
          <a:p>
            <a:r>
              <a:rPr lang="en-US"/>
              <a:t>当接收到一笔交易广播的时候，很多网络节点会记录下这个交易信息的IP来源，而通过这些记录大概的获取到一笔交易的原始IP来源。</a:t>
            </a:r>
            <a:endParaRPr lang="en-US"/>
          </a:p>
          <a:p>
            <a:endParaRPr lang="en-US"/>
          </a:p>
          <a:p>
            <a:r>
              <a:rPr lang="en-US"/>
              <a:t>甚至基于网络流量的特征， 您的网络服务提供商可以禁止您访问门罗币的网络。</a:t>
            </a:r>
            <a:endParaRPr lang="en-US"/>
          </a:p>
          <a:p>
            <a:endParaRPr lang="en-US"/>
          </a:p>
          <a:p>
            <a:r>
              <a:rPr lang="en-US"/>
              <a:t>门罗币通过使用I2P匿名中继网络来解决这个问题。不仅可以隐私每一笔交易请求的真实IP，同时还可以隐藏门罗币的网络流量特征。</a:t>
            </a:r>
            <a:endParaRPr lang="en-US"/>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ea typeface="宋体" panose="02010600030101010101" pitchFamily="2" charset="-122"/>
              </a:rPr>
              <a:t>当使用</a:t>
            </a:r>
            <a:r>
              <a:rPr lang="en-US" altLang="zh-CN" dirty="0">
                <a:ea typeface="宋体" panose="02010600030101010101" pitchFamily="2" charset="-122"/>
              </a:rPr>
              <a:t>I2P</a:t>
            </a:r>
            <a:r>
              <a:rPr lang="zh-CN" altLang="en-US" dirty="0">
                <a:ea typeface="宋体" panose="02010600030101010101" pitchFamily="2" charset="-122"/>
              </a:rPr>
              <a:t>网络的时候，监管方看不到你的真实的</a:t>
            </a:r>
            <a:r>
              <a:rPr lang="en-US" altLang="zh-CN" dirty="0">
                <a:ea typeface="宋体" panose="02010600030101010101" pitchFamily="2" charset="-122"/>
              </a:rPr>
              <a:t>IP</a:t>
            </a:r>
            <a:r>
              <a:rPr lang="zh-CN" altLang="en-US" dirty="0">
                <a:ea typeface="宋体" panose="02010600030101010101" pitchFamily="2" charset="-122"/>
              </a:rPr>
              <a:t>地址， 而是获取到完全无意义的</a:t>
            </a:r>
            <a:r>
              <a:rPr lang="en-US" altLang="zh-CN" dirty="0">
                <a:ea typeface="宋体" panose="02010600030101010101" pitchFamily="2" charset="-122"/>
              </a:rPr>
              <a:t>I2P</a:t>
            </a:r>
            <a:r>
              <a:rPr lang="zh-CN" altLang="en-US" dirty="0">
                <a:ea typeface="宋体" panose="02010600030101010101" pitchFamily="2" charset="-122"/>
              </a:rPr>
              <a:t>地址。</a:t>
            </a:r>
            <a:endParaRPr lang="zh-CN" altLang="en-US" dirty="0">
              <a:ea typeface="宋体" panose="02010600030101010101" pitchFamily="2" charset="-122"/>
            </a:endParaRPr>
          </a:p>
          <a:p>
            <a:r>
              <a:rPr lang="zh-CN" altLang="en-US" dirty="0">
                <a:ea typeface="宋体" panose="02010600030101010101" pitchFamily="2" charset="-122"/>
              </a:rPr>
              <a:t>虽然我们不能防止中继节点被记录，但是</a:t>
            </a:r>
            <a:r>
              <a:rPr lang="en-US" altLang="zh-CN" dirty="0">
                <a:ea typeface="宋体" panose="02010600030101010101" pitchFamily="2" charset="-122"/>
              </a:rPr>
              <a:t>Kovri</a:t>
            </a:r>
            <a:r>
              <a:rPr lang="zh-CN" altLang="en-US" dirty="0">
                <a:ea typeface="宋体" panose="02010600030101010101" pitchFamily="2" charset="-122"/>
              </a:rPr>
              <a:t>保证他们记录的都是完全无意义的垃圾信息。</a:t>
            </a:r>
            <a:endParaRPr lang="zh-CN" altLang="en-US" dirty="0">
              <a:ea typeface="宋体" panose="02010600030101010101" pitchFamily="2" charset="-122"/>
            </a:endParaRPr>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让我们首先谈论下中心化和去中心化的系统。 </a:t>
            </a:r>
            <a:endParaRPr lang="en-US" dirty="0"/>
          </a:p>
          <a:p>
            <a:r>
              <a:rPr lang="en-US" dirty="0"/>
              <a:t>如名称所示，在中心化系统中，大部分流量都发送给单个节点；去中心化系统则依赖于很多分散的节点和多个连接。典型的中心化系统如网站。当你在浏览器中访问一个网站的时候，你创建了一个你和网站之间的连接。如果您通过Google云端硬盘与某人共享文件，则可以将文件上传到Google，然后另一方从Google云端硬盘下载。使用去中心化的系统，所有的参与者相互连接。没有任何一个节点可以控制整个网络。 Torrent通常是去中心化的，您将连接到其他几个对等节点下载和上传文件。中心化系统通常更有效率，因为需要较少的连接，而去中心化系统通常更加强大，因为更难攻击所有对等节点。</a:t>
            </a:r>
            <a:endParaRPr lang="en-US" dirty="0"/>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nero一直坚持强制隐私。我们认为所有的交易都必须是隐私的，而不是可选的。在2016年初之前，只有1/3的Monero交易隐藏了资金的来源，这并不好，原因有几个。个人交易不是隐私的，如果更少的人使用隐私功能，那些需要隐私的人就会得到更少的保护。现在，任何交易都被强制隐藏资金来源和去向。</a:t>
            </a:r>
            <a:r>
              <a:rPr lang="zh-CN" altLang="en-US" dirty="0">
                <a:ea typeface="宋体" panose="02010600030101010101" pitchFamily="2" charset="-122"/>
              </a:rPr>
              <a:t>其他货币的隐私性却只是可选的， 不是强制的。</a:t>
            </a:r>
            <a:endParaRPr lang="zh-CN" altLang="en-US" dirty="0">
              <a:ea typeface="宋体" panose="02010600030101010101" pitchFamily="2" charset="-122"/>
            </a:endParaRPr>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2014 </a:t>
            </a:r>
            <a:r>
              <a:rPr lang="zh-CN" altLang="en-US">
                <a:ea typeface="宋体" panose="02010600030101010101" pitchFamily="2" charset="-122"/>
              </a:rPr>
              <a:t>四月</a:t>
            </a:r>
            <a:r>
              <a:rPr lang="zh-CN" altLang="en-US">
                <a:ea typeface="宋体" panose="02010600030101010101" pitchFamily="2" charset="-122"/>
              </a:rPr>
              <a:t> 上线</a:t>
            </a:r>
            <a:endParaRPr lang="zh-CN" altLang="en-US">
              <a:ea typeface="宋体" panose="02010600030101010101" pitchFamily="2" charset="-122"/>
            </a:endParaRPr>
          </a:p>
          <a:p>
            <a:r>
              <a:rPr lang="en-US" altLang="zh-CN">
                <a:ea typeface="宋体" panose="02010600030101010101" pitchFamily="2" charset="-122"/>
              </a:rPr>
              <a:t>2014 </a:t>
            </a:r>
            <a:r>
              <a:rPr lang="zh-CN" altLang="en-US">
                <a:ea typeface="宋体" panose="02010600030101010101" pitchFamily="2" charset="-122"/>
              </a:rPr>
              <a:t>九月</a:t>
            </a:r>
            <a:r>
              <a:rPr lang="zh-CN" altLang="en-US">
                <a:ea typeface="宋体" panose="02010600030101010101" pitchFamily="2" charset="-122"/>
              </a:rPr>
              <a:t> 被攻击</a:t>
            </a:r>
            <a:endParaRPr lang="zh-CN" altLang="en-US">
              <a:ea typeface="宋体" panose="02010600030101010101" pitchFamily="2" charset="-122"/>
            </a:endParaRPr>
          </a:p>
          <a:p>
            <a:endParaRPr lang="zh-CN" altLang="en-US">
              <a:ea typeface="宋体" panose="02010600030101010101" pitchFamily="2" charset="-122"/>
            </a:endParaRPr>
          </a:p>
          <a:p>
            <a:r>
              <a:rPr lang="en-US" altLang="zh-CN">
                <a:ea typeface="宋体" panose="02010600030101010101" pitchFamily="2" charset="-122"/>
              </a:rPr>
              <a:t>2015 </a:t>
            </a:r>
            <a:r>
              <a:rPr lang="zh-CN" altLang="en-US">
                <a:ea typeface="宋体" panose="02010600030101010101" pitchFamily="2" charset="-122"/>
              </a:rPr>
              <a:t>一月 </a:t>
            </a:r>
            <a:r>
              <a:rPr lang="en-US" altLang="zh-CN">
                <a:ea typeface="宋体" panose="02010600030101010101" pitchFamily="2" charset="-122"/>
              </a:rPr>
              <a:t>MRL-0004 </a:t>
            </a:r>
            <a:r>
              <a:rPr lang="zh-CN" altLang="en-US">
                <a:ea typeface="宋体" panose="02010600030101010101" pitchFamily="2" charset="-122"/>
              </a:rPr>
              <a:t>用于增强门罗币的隐私性。例如改进了环签名混淆输入选择算法。</a:t>
            </a:r>
            <a:endParaRPr lang="zh-CN" altLang="en-US">
              <a:ea typeface="宋体" panose="02010600030101010101" pitchFamily="2" charset="-122"/>
            </a:endParaRPr>
          </a:p>
          <a:p>
            <a:endParaRPr lang="zh-CN" altLang="en-US">
              <a:ea typeface="宋体" panose="02010600030101010101" pitchFamily="2" charset="-122"/>
            </a:endParaRPr>
          </a:p>
          <a:p>
            <a:r>
              <a:rPr lang="en-US" altLang="zh-CN">
                <a:ea typeface="宋体" panose="02010600030101010101" pitchFamily="2" charset="-122"/>
              </a:rPr>
              <a:t>2016 </a:t>
            </a:r>
            <a:r>
              <a:rPr lang="zh-CN" altLang="en-US">
                <a:ea typeface="宋体" panose="02010600030101010101" pitchFamily="2" charset="-122"/>
              </a:rPr>
              <a:t>三月 保证了所有的交易都是隐私性的</a:t>
            </a:r>
            <a:endParaRPr lang="zh-CN" altLang="en-US">
              <a:ea typeface="宋体" panose="02010600030101010101" pitchFamily="2" charset="-122"/>
            </a:endParaRPr>
          </a:p>
          <a:p>
            <a:r>
              <a:rPr lang="en-US" altLang="zh-CN">
                <a:ea typeface="宋体" panose="02010600030101010101" pitchFamily="2" charset="-122"/>
              </a:rPr>
              <a:t>2016 </a:t>
            </a:r>
            <a:r>
              <a:rPr lang="zh-CN" altLang="en-US">
                <a:ea typeface="宋体" panose="02010600030101010101" pitchFamily="2" charset="-122"/>
              </a:rPr>
              <a:t>十二月 图形钱包</a:t>
            </a:r>
            <a:r>
              <a:rPr lang="en-US" altLang="zh-CN">
                <a:ea typeface="宋体" panose="02010600030101010101" pitchFamily="2" charset="-122"/>
              </a:rPr>
              <a:t>beta</a:t>
            </a:r>
            <a:r>
              <a:rPr lang="zh-CN" altLang="en-US">
                <a:ea typeface="宋体" panose="02010600030101010101" pitchFamily="2" charset="-122"/>
              </a:rPr>
              <a:t>版</a:t>
            </a:r>
            <a:endParaRPr lang="zh-CN" altLang="en-US">
              <a:ea typeface="宋体" panose="02010600030101010101" pitchFamily="2" charset="-122"/>
            </a:endParaRPr>
          </a:p>
          <a:p>
            <a:endParaRPr lang="zh-CN" altLang="en-US">
              <a:ea typeface="宋体" panose="02010600030101010101" pitchFamily="2" charset="-122"/>
            </a:endParaRPr>
          </a:p>
          <a:p>
            <a:r>
              <a:rPr lang="en-US" altLang="zh-CN">
                <a:ea typeface="宋体" panose="02010600030101010101" pitchFamily="2" charset="-122"/>
              </a:rPr>
              <a:t>2017 </a:t>
            </a:r>
            <a:r>
              <a:rPr lang="zh-CN" altLang="en-US">
                <a:ea typeface="宋体" panose="02010600030101010101" pitchFamily="2" charset="-122"/>
              </a:rPr>
              <a:t>一月 </a:t>
            </a:r>
            <a:r>
              <a:rPr lang="en-US" altLang="zh-CN">
                <a:ea typeface="宋体" panose="02010600030101010101" pitchFamily="2" charset="-122"/>
              </a:rPr>
              <a:t>RingCT</a:t>
            </a:r>
            <a:endParaRPr lang="en-US" altLang="zh-CN">
              <a:ea typeface="宋体" panose="02010600030101010101" pitchFamily="2" charset="-122"/>
            </a:endParaRPr>
          </a:p>
          <a:p>
            <a:r>
              <a:rPr lang="en-US" altLang="zh-CN">
                <a:ea typeface="宋体" panose="02010600030101010101" pitchFamily="2" charset="-122"/>
              </a:rPr>
              <a:t>2017 </a:t>
            </a:r>
            <a:r>
              <a:rPr lang="zh-CN" altLang="en-US">
                <a:ea typeface="宋体" panose="02010600030101010101" pitchFamily="2" charset="-122"/>
              </a:rPr>
              <a:t>二月 修复了可能创建无限货币的漏洞。</a:t>
            </a:r>
            <a:endParaRPr lang="zh-CN" altLang="en-US">
              <a:ea typeface="宋体" panose="02010600030101010101" pitchFamily="2" charset="-122"/>
            </a:endParaRPr>
          </a:p>
          <a:p>
            <a:r>
              <a:rPr lang="en-US" altLang="zh-CN">
                <a:ea typeface="宋体" panose="02010600030101010101" pitchFamily="2" charset="-122"/>
              </a:rPr>
              <a:t>2017 </a:t>
            </a:r>
            <a:r>
              <a:rPr lang="zh-CN" altLang="en-US">
                <a:ea typeface="宋体" panose="02010600030101010101" pitchFamily="2" charset="-122"/>
              </a:rPr>
              <a:t>四月 硬分叉，引入</a:t>
            </a:r>
            <a:r>
              <a:rPr lang="en-US" altLang="zh-CN">
                <a:ea typeface="宋体" panose="02010600030101010101" pitchFamily="2" charset="-122"/>
              </a:rPr>
              <a:t>ringCT</a:t>
            </a:r>
            <a:r>
              <a:rPr lang="zh-CN" altLang="en-US">
                <a:ea typeface="宋体" panose="02010600030101010101" pitchFamily="2" charset="-122"/>
              </a:rPr>
              <a:t>。</a:t>
            </a:r>
            <a:endParaRPr lang="zh-CN" altLang="en-US">
              <a:ea typeface="宋体" panose="02010600030101010101" pitchFamily="2" charset="-122"/>
            </a:endParaRPr>
          </a:p>
          <a:p>
            <a:endParaRPr lang="zh-CN" altLang="en-US">
              <a:ea typeface="宋体" panose="02010600030101010101" pitchFamily="2" charset="-122"/>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ea typeface="宋体" panose="02010600030101010101" pitchFamily="2" charset="-122"/>
              </a:rPr>
              <a:t>这是门罗币的图形钱包。在任何平台都可以使用。</a:t>
            </a:r>
            <a:endParaRPr lang="en-US" altLang="zh-CN" dirty="0">
              <a:ea typeface="宋体" panose="02010600030101010101" pitchFamily="2" charset="-122"/>
            </a:endParaRPr>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ea typeface="宋体" panose="02010600030101010101" pitchFamily="2" charset="-122"/>
              </a:rPr>
              <a:t>这是开源的轻量级门罗币钱包</a:t>
            </a:r>
            <a:r>
              <a:rPr lang="en-US" dirty="0" err="1">
                <a:sym typeface="+mn-ea"/>
              </a:rPr>
              <a:t>MyMonero</a:t>
            </a:r>
            <a:r>
              <a:rPr lang="zh-CN" altLang="en-US" dirty="0" err="1">
                <a:ea typeface="宋体" panose="02010600030101010101" pitchFamily="2" charset="-122"/>
                <a:sym typeface="+mn-ea"/>
              </a:rPr>
              <a:t>。如果你不想花费很多时间同步完整的区块链数据的话，可以使用它。</a:t>
            </a:r>
            <a:endParaRPr lang="zh-CN" altLang="en-US" dirty="0" err="1">
              <a:ea typeface="宋体" panose="02010600030101010101" pitchFamily="2" charset="-122"/>
              <a:sym typeface="+mn-ea"/>
            </a:endParaRPr>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ea typeface="宋体" panose="02010600030101010101" pitchFamily="2" charset="-122"/>
              </a:rPr>
              <a:t>Reddit</a:t>
            </a:r>
            <a:r>
              <a:rPr lang="zh-CN" altLang="en-US" dirty="0">
                <a:ea typeface="宋体" panose="02010600030101010101" pitchFamily="2" charset="-122"/>
              </a:rPr>
              <a:t>门罗币板块的关注量。</a:t>
            </a:r>
            <a:endParaRPr lang="zh-CN" altLang="en-US" dirty="0">
              <a:ea typeface="宋体" panose="02010600030101010101" pitchFamily="2" charset="-122"/>
            </a:endParaRPr>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ea typeface="宋体" panose="02010600030101010101" pitchFamily="2" charset="-122"/>
              </a:rPr>
              <a:t>这是</a:t>
            </a:r>
            <a:r>
              <a:rPr lang="en-US" altLang="zh-CN" dirty="0">
                <a:ea typeface="宋体" panose="02010600030101010101" pitchFamily="2" charset="-122"/>
              </a:rPr>
              <a:t>github</a:t>
            </a:r>
            <a:r>
              <a:rPr lang="zh-CN" altLang="en-US" dirty="0">
                <a:ea typeface="宋体" panose="02010600030101010101" pitchFamily="2" charset="-122"/>
              </a:rPr>
              <a:t>上</a:t>
            </a:r>
            <a:r>
              <a:rPr lang="en-US" altLang="zh-CN" dirty="0">
                <a:ea typeface="宋体" panose="02010600030101010101" pitchFamily="2" charset="-122"/>
              </a:rPr>
              <a:t>monoro-project</a:t>
            </a:r>
            <a:r>
              <a:rPr lang="zh-CN" altLang="en-US" dirty="0">
                <a:ea typeface="宋体" panose="02010600030101010101" pitchFamily="2" charset="-122"/>
              </a:rPr>
              <a:t>的开发者</a:t>
            </a:r>
            <a:r>
              <a:rPr lang="en-US" altLang="zh-CN" dirty="0">
                <a:ea typeface="宋体" panose="02010600030101010101" pitchFamily="2" charset="-122"/>
              </a:rPr>
              <a:t>commit</a:t>
            </a:r>
            <a:r>
              <a:rPr lang="zh-CN" altLang="en-US" dirty="0">
                <a:ea typeface="宋体" panose="02010600030101010101" pitchFamily="2" charset="-122"/>
              </a:rPr>
              <a:t>增长量。</a:t>
            </a:r>
            <a:endParaRPr lang="zh-CN" altLang="en-US" dirty="0">
              <a:ea typeface="宋体" panose="02010600030101010101" pitchFamily="2" charset="-122"/>
            </a:endParaRPr>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dirty="0">
                <a:ea typeface="宋体" panose="02010600030101010101" pitchFamily="2" charset="-122"/>
              </a:rPr>
              <a:t>门罗币的接收程度不如比特币。你可以方便的使用</a:t>
            </a:r>
            <a:r>
              <a:rPr lang="en-US" altLang="zh-CN" dirty="0">
                <a:ea typeface="宋体" panose="02010600030101010101" pitchFamily="2" charset="-122"/>
              </a:rPr>
              <a:t>xmr.to </a:t>
            </a:r>
            <a:r>
              <a:rPr lang="zh-CN" altLang="en-US" dirty="0">
                <a:ea typeface="宋体" panose="02010600030101010101" pitchFamily="2" charset="-122"/>
              </a:rPr>
              <a:t>或者</a:t>
            </a:r>
            <a:r>
              <a:rPr lang="en-US" altLang="zh-CN" dirty="0">
                <a:ea typeface="宋体" panose="02010600030101010101" pitchFamily="2" charset="-122"/>
              </a:rPr>
              <a:t>shapeshift </a:t>
            </a:r>
            <a:r>
              <a:rPr lang="zh-CN" altLang="en-US" dirty="0">
                <a:ea typeface="宋体" panose="02010600030101010101" pitchFamily="2" charset="-122"/>
              </a:rPr>
              <a:t>用门罗币支付比特币地址。</a:t>
            </a:r>
            <a:endParaRPr lang="zh-CN" altLang="en-US" dirty="0">
              <a:ea typeface="宋体" panose="02010600030101010101" pitchFamily="2" charset="-122"/>
            </a:endParaRPr>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ea typeface="宋体" panose="02010600030101010101" pitchFamily="2" charset="-122"/>
              </a:rPr>
              <a:t>谢谢大家。</a:t>
            </a:r>
            <a:endParaRPr lang="zh-CN" altLang="en-US" dirty="0">
              <a:ea typeface="宋体" panose="02010600030101010101" pitchFamily="2" charset="-122"/>
            </a:endParaRPr>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有许多去中心化的系统。两个你可能听说过BitTorrent-BT下载和Tor洋葱匿名中继网络。第一个在分布式网络上共享文件，第二个通过可由任何人运行的一系列节点提供匿名访问互联网服务。您可能没有听说过的其他项目包括Freenet，I2P和Tox。 </a:t>
            </a:r>
            <a:endParaRPr lang="en-US" dirty="0"/>
          </a:p>
          <a:p>
            <a:endParaRPr lang="en-US" dirty="0"/>
          </a:p>
          <a:p>
            <a:r>
              <a:rPr lang="en-US" dirty="0"/>
              <a:t>比特币也是去中心化的，该网络在全球数千个节点上运行，可由任何人运行，节点不用彼此信任，矿工用来保证网络安全。</a:t>
            </a:r>
            <a:endParaRPr lang="en-US" dirty="0"/>
          </a:p>
          <a:p>
            <a:endParaRPr lang="en-US" dirty="0"/>
          </a:p>
          <a:p>
            <a:r>
              <a:rPr lang="en-US" dirty="0"/>
              <a:t>虽然很多技术都旨在提高去中心化系统的分散程度，但是对于以隐私性为主要目标的分布式网络来说，降低节点间彼此的信任更为重要。</a:t>
            </a:r>
            <a:endParaRPr lang="en-US" dirty="0"/>
          </a:p>
          <a:p>
            <a:r>
              <a:rPr lang="en-US" dirty="0"/>
              <a:t>分布式的网络主要达到两个目标：隐私性、网络健壮性。比特币网络具有更好的网络健壮性，而不是隐私性。这一点很重要，我们会在接下来的章节中讨论。</a:t>
            </a:r>
            <a:endParaRPr lang="en-US" dirty="0"/>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简单来说，比特币是一个去中心化的货币结算网络，其交易历史存储在全球数以千计的计算机上。 这个历史称为区块链。 每个块包含最近的交易历史。</a:t>
            </a:r>
            <a:endParaRPr lang="en-US" dirty="0"/>
          </a:p>
          <a:p>
            <a:r>
              <a:rPr lang="en-US" dirty="0"/>
              <a:t>每10分钟有一个新的区块。 人们会要求矿工将他们的交易打包到下一个区块块，通常需要付手续费。 </a:t>
            </a:r>
            <a:endParaRPr lang="en-US" dirty="0"/>
          </a:p>
          <a:p>
            <a:r>
              <a:rPr lang="en-US" dirty="0"/>
              <a:t>网络自动调整，以便每隔10分钟随机添加一个新的块。 一旦交易被包含在一个块中，它就有一个确认。一般认为6个确认后，交易是绝对安全且不可逆转的。</a:t>
            </a:r>
            <a:endParaRPr lang="en-US" dirty="0"/>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比特币不是隐私性的！ 事实上，这可能是最透明的货币体系。 世界上每个人都可以看到以下历史：</a:t>
            </a:r>
            <a:endParaRPr lang="en-US" baseline="0" dirty="0"/>
          </a:p>
          <a:p>
            <a:pPr marL="228600" indent="-228600">
              <a:buAutoNum type="arabicPeriod"/>
            </a:pPr>
            <a:r>
              <a:rPr lang="zh-CN" altLang="en-US" baseline="0" dirty="0">
                <a:ea typeface="宋体" panose="02010600030101010101" pitchFamily="2" charset="-122"/>
              </a:rPr>
              <a:t>一个钱包里的金额</a:t>
            </a:r>
            <a:endParaRPr lang="zh-CN" altLang="en-US" baseline="0" dirty="0">
              <a:ea typeface="宋体" panose="02010600030101010101" pitchFamily="2" charset="-122"/>
            </a:endParaRPr>
          </a:p>
          <a:p>
            <a:pPr marL="228600" indent="-228600">
              <a:buAutoNum type="arabicPeriod"/>
            </a:pPr>
            <a:r>
              <a:rPr lang="zh-CN" altLang="en-US" baseline="0" dirty="0">
                <a:ea typeface="宋体" panose="02010600030101010101" pitchFamily="2" charset="-122"/>
              </a:rPr>
              <a:t>钱包的资金</a:t>
            </a:r>
            <a:r>
              <a:rPr lang="en-US" baseline="0" dirty="0"/>
              <a:t>来自哪里</a:t>
            </a:r>
            <a:endParaRPr lang="en-US" baseline="0" dirty="0"/>
          </a:p>
          <a:p>
            <a:pPr marL="228600" indent="-228600">
              <a:buAutoNum type="arabicPeriod"/>
            </a:pPr>
            <a:r>
              <a:rPr lang="zh-CN" altLang="en-US" baseline="0" dirty="0">
                <a:ea typeface="宋体" panose="02010600030101010101" pitchFamily="2" charset="-122"/>
              </a:rPr>
              <a:t>钱包的资金发送给了谁</a:t>
            </a:r>
            <a:endParaRPr lang="zh-CN" altLang="en-US" baseline="0" dirty="0">
              <a:ea typeface="宋体" panose="02010600030101010101" pitchFamily="2" charset="-122"/>
            </a:endParaRPr>
          </a:p>
          <a:p>
            <a:pPr marL="228600" indent="-228600">
              <a:buAutoNum type="arabicPeriod"/>
            </a:pPr>
            <a:endParaRPr lang="zh-CN" altLang="en-US" baseline="0" dirty="0">
              <a:ea typeface="宋体" panose="02010600030101010101" pitchFamily="2" charset="-122"/>
            </a:endParaRPr>
          </a:p>
          <a:p>
            <a:pPr marL="228600" indent="-228600">
              <a:buAutoNum type="arabicPeriod"/>
            </a:pPr>
            <a:endParaRPr lang="zh-CN" altLang="en-US" baseline="0" dirty="0">
              <a:ea typeface="宋体" panose="02010600030101010101" pitchFamily="2" charset="-122"/>
            </a:endParaRPr>
          </a:p>
          <a:p>
            <a:pPr indent="0">
              <a:buNone/>
            </a:pPr>
            <a:r>
              <a:rPr lang="zh-CN" altLang="en-US" baseline="0" dirty="0">
                <a:ea typeface="宋体" panose="02010600030101010101" pitchFamily="2" charset="-122"/>
              </a:rPr>
              <a:t>这个图形以可视化的方式展示了比特币资金的流动。</a:t>
            </a:r>
            <a:endParaRPr lang="en-US" dirty="0"/>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当人们开始意识到比特币不是隐私性的时候，为了增强比特币的隐私性， 很多功能被开发出来。</a:t>
            </a:r>
            <a:endParaRPr lang="en-US" dirty="0"/>
          </a:p>
          <a:p>
            <a:r>
              <a:rPr lang="en-US" dirty="0"/>
              <a:t>经常被提到的功能是混币(CoinJoin)。 混币将不同用户发送的多个不同的交易请求聚合成单个的交易请求。从而切断资金输入和输出之间的关联。</a:t>
            </a:r>
            <a:endParaRPr lang="en-US" dirty="0"/>
          </a:p>
          <a:p>
            <a:endParaRPr lang="en-US" dirty="0"/>
          </a:p>
          <a:p>
            <a:r>
              <a:rPr lang="en-US" dirty="0"/>
              <a:t>但是混币技术存在一些根本的缺陷。</a:t>
            </a:r>
            <a:endParaRPr lang="en-US" dirty="0"/>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ym typeface="+mn-ea"/>
              </a:rPr>
              <a:t>如果你使用了中心化的混币服务(例如bitmixer)。则中心化混币服务存在单点失败的可能，</a:t>
            </a:r>
            <a:r>
              <a:rPr lang="zh-CN" altLang="en-US" dirty="0">
                <a:ea typeface="宋体" panose="02010600030101010101" pitchFamily="2" charset="-122"/>
                <a:sym typeface="+mn-ea"/>
              </a:rPr>
              <a:t>并且你要无条件的信任中心服务器，因此</a:t>
            </a:r>
            <a:r>
              <a:rPr lang="en-US" dirty="0">
                <a:sym typeface="+mn-ea"/>
              </a:rPr>
              <a:t>你可能会遭受exitscam攻击。</a:t>
            </a:r>
            <a:endParaRPr lang="en-US" dirty="0">
              <a:sym typeface="+mn-ea"/>
            </a:endParaRPr>
          </a:p>
          <a:p>
            <a:r>
              <a:rPr lang="en-US" dirty="0">
                <a:sym typeface="+mn-ea"/>
              </a:rPr>
              <a:t>同时法律很容易对中心化服务进行监管。</a:t>
            </a:r>
            <a:endParaRPr lang="en-US" dirty="0"/>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如果你使用了去中心化的混币服务(例如joinmarket)，则你很可能会遭受sybil attack。</a:t>
            </a:r>
            <a:endParaRPr lang="en-US" dirty="0"/>
          </a:p>
          <a:p>
            <a:r>
              <a:rPr lang="en-US" dirty="0"/>
              <a:t>例如一个监管组织，和你一起混币，你发送10个比特币到A地址。监管组织发送8个比特币到他已知的地址。在这种情况下，监管组织很容易知道你的发送资金数量和资金去向，同时能反向得到你的资金地址。</a:t>
            </a:r>
            <a:endParaRPr lang="en-US" dirty="0"/>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Monero与混合服务不同。 它使用四中不同的技术，为所有交易提供绝对的隐私。 这些技术一起工作来保护交易的不同部分。 </a:t>
            </a:r>
            <a:endParaRPr lang="en-US"/>
          </a:p>
          <a:p>
            <a:r>
              <a:rPr lang="en-US"/>
              <a:t>环签名用于隐藏发送人的地址。</a:t>
            </a:r>
            <a:endParaRPr lang="en-US"/>
          </a:p>
          <a:p>
            <a:r>
              <a:rPr lang="en-US"/>
              <a:t>RingCT隐私交易隐藏金额。</a:t>
            </a:r>
            <a:endParaRPr lang="en-US"/>
          </a:p>
          <a:p>
            <a:r>
              <a:rPr lang="en-US"/>
              <a:t>Kovri用来隐藏交易广播 和 IP地址。</a:t>
            </a:r>
            <a:endParaRPr lang="en-US"/>
          </a:p>
          <a:p>
            <a:r>
              <a:rPr lang="en-US"/>
              <a:t>Stealth Address一次性地址用来隐藏接收者。</a:t>
            </a:r>
            <a:endParaRPr lang="en-US"/>
          </a:p>
        </p:txBody>
      </p:sp>
      <p:sp>
        <p:nvSpPr>
          <p:cNvPr id="4" name="Slide Number Placeholder 3"/>
          <p:cNvSpPr>
            <a:spLocks noGrp="1"/>
          </p:cNvSpPr>
          <p:nvPr>
            <p:ph type="sldNum" sz="quarter" idx="10"/>
          </p:nvPr>
        </p:nvSpPr>
        <p:spPr/>
        <p:txBody>
          <a:bodyPr/>
          <a:lstStyle/>
          <a:p>
            <a:fld id="{CAFFB7B3-A7C1-4B78-91E8-8C25CF3B30BB}"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DB550D69-2D75-4E9D-8483-2D90E25ADD0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EB677A-9815-4E21-80DB-C7D40CDDB4AE}"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DB550D69-2D75-4E9D-8483-2D90E25ADD0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EB677A-9815-4E21-80DB-C7D40CDDB4AE}"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DB550D69-2D75-4E9D-8483-2D90E25ADD0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EB677A-9815-4E21-80DB-C7D40CDDB4AE}"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DB550D69-2D75-4E9D-8483-2D90E25ADD0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EB677A-9815-4E21-80DB-C7D40CDDB4AE}"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fld id="{DB550D69-2D75-4E9D-8483-2D90E25ADD0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EB677A-9815-4E21-80DB-C7D40CDDB4AE}"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DB550D69-2D75-4E9D-8483-2D90E25ADD06}"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EB677A-9815-4E21-80DB-C7D40CDDB4AE}"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DB550D69-2D75-4E9D-8483-2D90E25ADD06}"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8EB677A-9815-4E21-80DB-C7D40CDDB4AE}"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DB550D69-2D75-4E9D-8483-2D90E25ADD06}"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8EB677A-9815-4E21-80DB-C7D40CDDB4AE}"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B550D69-2D75-4E9D-8483-2D90E25ADD06}"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8EB677A-9815-4E21-80DB-C7D40CDDB4AE}"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DB550D69-2D75-4E9D-8483-2D90E25ADD06}"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EB677A-9815-4E21-80DB-C7D40CDDB4AE}"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DB550D69-2D75-4E9D-8483-2D90E25ADD06}"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EB677A-9815-4E21-80DB-C7D40CDDB4AE}"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550D69-2D75-4E9D-8483-2D90E25ADD06}"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EB677A-9815-4E21-80DB-C7D40CDDB4AE}"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hdphoto" Target="../media/hdphoto1.wdp"/><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2.xml"/><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image" Target="../media/image12.em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image" Target="../media/image16.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27.xml.rels><?xml version="1.0" encoding="UTF-8" standalone="yes"?>
<Relationships xmlns="http://schemas.openxmlformats.org/package/2006/relationships"><Relationship Id="rId5" Type="http://schemas.openxmlformats.org/officeDocument/2006/relationships/notesSlide" Target="../notesSlides/notesSlide27.xml"/><Relationship Id="rId4" Type="http://schemas.openxmlformats.org/officeDocument/2006/relationships/slideLayout" Target="../slideLayouts/slideLayout2.xml"/><Relationship Id="rId3" Type="http://schemas.openxmlformats.org/officeDocument/2006/relationships/image" Target="../media/image25.png"/><Relationship Id="rId2" Type="http://schemas.openxmlformats.org/officeDocument/2006/relationships/image" Target="../media/image24.emf"/><Relationship Id="rId1" Type="http://schemas.openxmlformats.org/officeDocument/2006/relationships/image" Target="../media/image23.png"/></Relationships>
</file>

<file path=ppt/slides/_rels/slide3.xml.rels><?xml version="1.0" encoding="UTF-8" standalone="yes"?>
<Relationships xmlns="http://schemas.openxmlformats.org/package/2006/relationships"><Relationship Id="rId8" Type="http://schemas.openxmlformats.org/officeDocument/2006/relationships/notesSlide" Target="../notesSlides/notesSlide3.xml"/><Relationship Id="rId7"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1026" name="Picture 2" descr="https://www.worldmapsonline.com/images/murals/satellite_image/world_topography_bathymetry_mural_lg.jpg"/>
          <p:cNvPicPr>
            <a:picLocks noChangeAspect="1" noChangeArrowheads="1"/>
          </p:cNvPicPr>
          <p:nvPr/>
        </p:nvPicPr>
        <p:blipFill rotWithShape="1">
          <a:blip r:embed="rId1">
            <a:extLst>
              <a:ext uri="{BEBA8EAE-BF5A-486C-A8C5-ECC9F3942E4B}">
                <a14:imgProps xmlns:a14="http://schemas.microsoft.com/office/drawing/2010/main">
                  <a14:imgLayer r:embed="rId2">
                    <a14:imgEffect>
                      <a14:brightnessContrast bright="-40000" contrast="-40000"/>
                    </a14:imgEffect>
                  </a14:imgLayer>
                </a14:imgProps>
              </a:ext>
              <a:ext uri="{28A0092B-C50C-407E-A947-70E740481C1C}">
                <a14:useLocalDpi xmlns:a14="http://schemas.microsoft.com/office/drawing/2010/main" val="0"/>
              </a:ext>
            </a:extLst>
          </a:blip>
          <a:srcRect l="8055" r="3054"/>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Rounded Corners 5"/>
          <p:cNvSpPr/>
          <p:nvPr/>
        </p:nvSpPr>
        <p:spPr>
          <a:xfrm>
            <a:off x="3697705" y="2270161"/>
            <a:ext cx="4796590" cy="1680412"/>
          </a:xfrm>
          <a:prstGeom prst="roundRect">
            <a:avLst/>
          </a:pr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2" descr="Image result for monero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5475" y="2198597"/>
            <a:ext cx="3501749" cy="184425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4535805" y="1721543"/>
            <a:ext cx="3120390" cy="475615"/>
          </a:xfrm>
          <a:prstGeom prst="rect">
            <a:avLst/>
          </a:prstGeom>
          <a:noFill/>
        </p:spPr>
        <p:txBody>
          <a:bodyPr wrap="none" rtlCol="0">
            <a:spAutoFit/>
          </a:bodyPr>
          <a:lstStyle/>
          <a:p>
            <a:pPr algn="ctr"/>
            <a:r>
              <a:rPr lang="zh-CN" altLang="en-US" sz="2500" spc="200" dirty="0">
                <a:solidFill>
                  <a:schemeClr val="bg1">
                    <a:lumMod val="95000"/>
                  </a:schemeClr>
                </a:solidFill>
                <a:ea typeface="宋体" panose="02010600030101010101" pitchFamily="2" charset="-122"/>
              </a:rPr>
              <a:t>安全 隐私 不可追踪</a:t>
            </a:r>
            <a:endParaRPr lang="zh-CN" altLang="en-US" sz="2500" spc="200" dirty="0">
              <a:solidFill>
                <a:schemeClr val="bg1">
                  <a:lumMod val="95000"/>
                </a:schemeClr>
              </a:solidFill>
              <a:ea typeface="宋体" panose="02010600030101010101"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zh-CN" altLang="en-US" b="1" dirty="0">
                <a:ea typeface="宋体" panose="02010600030101010101" pitchFamily="2" charset="-122"/>
              </a:rPr>
              <a:t>环签名</a:t>
            </a:r>
            <a:r>
              <a:rPr lang="en-US" b="1" dirty="0"/>
              <a:t> &amp; </a:t>
            </a:r>
            <a:r>
              <a:rPr lang="zh-CN" altLang="en-US" b="1" dirty="0">
                <a:ea typeface="宋体" panose="02010600030101010101" pitchFamily="2" charset="-122"/>
              </a:rPr>
              <a:t>隐私交易</a:t>
            </a:r>
            <a:r>
              <a:rPr lang="en-US" altLang="zh-CN" b="1" dirty="0">
                <a:ea typeface="宋体" panose="02010600030101010101" pitchFamily="2" charset="-122"/>
              </a:rPr>
              <a:t>(RingCT)</a:t>
            </a:r>
            <a:endParaRPr lang="en-US" altLang="zh-CN" b="1" dirty="0">
              <a:ea typeface="宋体" panose="02010600030101010101" pitchFamily="2" charset="-122"/>
            </a:endParaRPr>
          </a:p>
        </p:txBody>
      </p:sp>
      <p:grpSp>
        <p:nvGrpSpPr>
          <p:cNvPr id="4" name="Group 3"/>
          <p:cNvGrpSpPr/>
          <p:nvPr/>
        </p:nvGrpSpPr>
        <p:grpSpPr>
          <a:xfrm>
            <a:off x="662608" y="1552772"/>
            <a:ext cx="10866783" cy="5035826"/>
            <a:chOff x="662608" y="1552772"/>
            <a:chExt cx="10866783" cy="5035826"/>
          </a:xfrm>
        </p:grpSpPr>
        <p:sp>
          <p:nvSpPr>
            <p:cNvPr id="3" name="Rectangle: Rounded Corners 2"/>
            <p:cNvSpPr/>
            <p:nvPr/>
          </p:nvSpPr>
          <p:spPr>
            <a:xfrm>
              <a:off x="662608" y="1552772"/>
              <a:ext cx="10866783" cy="5035826"/>
            </a:xfrm>
            <a:prstGeom prst="roundRect">
              <a:avLst>
                <a:gd name="adj" fmla="val 3509"/>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5645247" y="1798599"/>
              <a:ext cx="2723147" cy="529389"/>
            </a:xfrm>
            <a:prstGeom prst="round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8 (</a:t>
              </a:r>
              <a:r>
                <a:rPr lang="en-US" dirty="0" err="1">
                  <a:solidFill>
                    <a:schemeClr val="tx1"/>
                  </a:solidFill>
                </a:rPr>
                <a:t>Tx</a:t>
              </a:r>
              <a:r>
                <a:rPr lang="en-US" dirty="0">
                  <a:solidFill>
                    <a:schemeClr val="tx1"/>
                  </a:solidFill>
                </a:rPr>
                <a:t> ID hng6iwfumwf8)</a:t>
              </a:r>
              <a:endParaRPr lang="en-US" dirty="0">
                <a:solidFill>
                  <a:schemeClr val="tx1"/>
                </a:solidFill>
              </a:endParaRPr>
            </a:p>
          </p:txBody>
        </p:sp>
        <p:sp>
          <p:nvSpPr>
            <p:cNvPr id="10" name="Rounded Rectangle 9"/>
            <p:cNvSpPr/>
            <p:nvPr/>
          </p:nvSpPr>
          <p:spPr>
            <a:xfrm>
              <a:off x="5645246" y="2469077"/>
              <a:ext cx="2723147" cy="529389"/>
            </a:xfrm>
            <a:prstGeom prst="round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9 (</a:t>
              </a:r>
              <a:r>
                <a:rPr lang="en-US" dirty="0" err="1">
                  <a:solidFill>
                    <a:schemeClr val="tx1"/>
                  </a:solidFill>
                </a:rPr>
                <a:t>Tx</a:t>
              </a:r>
              <a:r>
                <a:rPr lang="en-US" dirty="0">
                  <a:solidFill>
                    <a:schemeClr val="tx1"/>
                  </a:solidFill>
                </a:rPr>
                <a:t> ID cb8vqfi8dfj65f)</a:t>
              </a:r>
              <a:endParaRPr lang="en-US" dirty="0">
                <a:solidFill>
                  <a:schemeClr val="tx1"/>
                </a:solidFill>
              </a:endParaRPr>
            </a:p>
          </p:txBody>
        </p:sp>
        <p:sp>
          <p:nvSpPr>
            <p:cNvPr id="5" name="Rounded Rectangle 4"/>
            <p:cNvSpPr/>
            <p:nvPr/>
          </p:nvSpPr>
          <p:spPr>
            <a:xfrm>
              <a:off x="2746514" y="1800622"/>
              <a:ext cx="2723145" cy="529389"/>
            </a:xfrm>
            <a:prstGeom prst="round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 (</a:t>
              </a:r>
              <a:r>
                <a:rPr lang="en-US" dirty="0" err="1">
                  <a:solidFill>
                    <a:schemeClr val="tx1"/>
                  </a:solidFill>
                </a:rPr>
                <a:t>Tx</a:t>
              </a:r>
              <a:r>
                <a:rPr lang="en-US" dirty="0">
                  <a:solidFill>
                    <a:schemeClr val="tx1"/>
                  </a:solidFill>
                </a:rPr>
                <a:t> ID e4hn4ifqyd5ed)</a:t>
              </a:r>
              <a:endParaRPr lang="en-US" dirty="0">
                <a:solidFill>
                  <a:schemeClr val="tx1"/>
                </a:solidFill>
              </a:endParaRPr>
            </a:p>
          </p:txBody>
        </p:sp>
        <p:sp>
          <p:nvSpPr>
            <p:cNvPr id="6" name="Rounded Rectangle 5"/>
            <p:cNvSpPr/>
            <p:nvPr/>
          </p:nvSpPr>
          <p:spPr>
            <a:xfrm>
              <a:off x="2746511" y="3137534"/>
              <a:ext cx="2723147" cy="529389"/>
            </a:xfrm>
            <a:prstGeom prst="round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 (</a:t>
              </a:r>
              <a:r>
                <a:rPr lang="en-US" dirty="0" err="1">
                  <a:solidFill>
                    <a:schemeClr val="tx1"/>
                  </a:solidFill>
                </a:rPr>
                <a:t>Tx</a:t>
              </a:r>
              <a:r>
                <a:rPr lang="en-US" dirty="0">
                  <a:solidFill>
                    <a:schemeClr val="tx1"/>
                  </a:solidFill>
                </a:rPr>
                <a:t> ID wb4f5hdfdicnd)</a:t>
              </a:r>
              <a:endParaRPr lang="en-US" dirty="0">
                <a:solidFill>
                  <a:schemeClr val="tx1"/>
                </a:solidFill>
              </a:endParaRPr>
            </a:p>
          </p:txBody>
        </p:sp>
        <p:sp>
          <p:nvSpPr>
            <p:cNvPr id="7" name="Rounded Rectangle 6"/>
            <p:cNvSpPr/>
            <p:nvPr/>
          </p:nvSpPr>
          <p:spPr>
            <a:xfrm>
              <a:off x="2746511" y="3804839"/>
              <a:ext cx="2723147" cy="529389"/>
            </a:xfrm>
            <a:prstGeom prst="round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 (</a:t>
              </a:r>
              <a:r>
                <a:rPr lang="en-US" dirty="0" err="1">
                  <a:solidFill>
                    <a:schemeClr val="tx1"/>
                  </a:solidFill>
                </a:rPr>
                <a:t>Tx</a:t>
              </a:r>
              <a:r>
                <a:rPr lang="en-US" dirty="0">
                  <a:solidFill>
                    <a:schemeClr val="tx1"/>
                  </a:solidFill>
                </a:rPr>
                <a:t> ID nh5nogsefwjw)</a:t>
              </a:r>
              <a:endParaRPr lang="en-US" dirty="0">
                <a:solidFill>
                  <a:schemeClr val="tx1"/>
                </a:solidFill>
              </a:endParaRPr>
            </a:p>
          </p:txBody>
        </p:sp>
        <p:sp>
          <p:nvSpPr>
            <p:cNvPr id="8" name="Rounded Rectangle 7"/>
            <p:cNvSpPr/>
            <p:nvPr/>
          </p:nvSpPr>
          <p:spPr>
            <a:xfrm>
              <a:off x="2746510" y="5141751"/>
              <a:ext cx="2723147" cy="529389"/>
            </a:xfrm>
            <a:prstGeom prst="round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6 (</a:t>
              </a:r>
              <a:r>
                <a:rPr lang="en-US" dirty="0" err="1">
                  <a:solidFill>
                    <a:schemeClr val="tx1"/>
                  </a:solidFill>
                </a:rPr>
                <a:t>Tx</a:t>
              </a:r>
              <a:r>
                <a:rPr lang="en-US" dirty="0">
                  <a:solidFill>
                    <a:schemeClr val="tx1"/>
                  </a:solidFill>
                </a:rPr>
                <a:t> ID ybwnng8nengf)</a:t>
              </a:r>
              <a:endParaRPr lang="en-US" dirty="0">
                <a:solidFill>
                  <a:schemeClr val="tx1"/>
                </a:solidFill>
              </a:endParaRPr>
            </a:p>
          </p:txBody>
        </p:sp>
        <p:sp>
          <p:nvSpPr>
            <p:cNvPr id="30" name="Rounded Rectangle 4"/>
            <p:cNvSpPr/>
            <p:nvPr/>
          </p:nvSpPr>
          <p:spPr>
            <a:xfrm>
              <a:off x="2746513" y="2469078"/>
              <a:ext cx="2723145" cy="529389"/>
            </a:xfrm>
            <a:prstGeom prst="round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 (</a:t>
              </a:r>
              <a:r>
                <a:rPr lang="en-US" dirty="0" err="1">
                  <a:solidFill>
                    <a:schemeClr val="tx1"/>
                  </a:solidFill>
                </a:rPr>
                <a:t>Tx</a:t>
              </a:r>
              <a:r>
                <a:rPr lang="en-US" dirty="0">
                  <a:solidFill>
                    <a:schemeClr val="tx1"/>
                  </a:solidFill>
                </a:rPr>
                <a:t> ID eshgni5lsvnf74)</a:t>
              </a:r>
              <a:endParaRPr lang="en-US" dirty="0">
                <a:solidFill>
                  <a:schemeClr val="tx1"/>
                </a:solidFill>
              </a:endParaRPr>
            </a:p>
          </p:txBody>
        </p:sp>
        <p:sp>
          <p:nvSpPr>
            <p:cNvPr id="31" name="Rounded Rectangle 6"/>
            <p:cNvSpPr/>
            <p:nvPr/>
          </p:nvSpPr>
          <p:spPr>
            <a:xfrm>
              <a:off x="2746510" y="4474446"/>
              <a:ext cx="2723147" cy="529389"/>
            </a:xfrm>
            <a:prstGeom prst="round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 (</a:t>
              </a:r>
              <a:r>
                <a:rPr lang="en-US" dirty="0" err="1">
                  <a:solidFill>
                    <a:schemeClr val="tx1"/>
                  </a:solidFill>
                </a:rPr>
                <a:t>Tx</a:t>
              </a:r>
              <a:r>
                <a:rPr lang="en-US" dirty="0">
                  <a:solidFill>
                    <a:schemeClr val="tx1"/>
                  </a:solidFill>
                </a:rPr>
                <a:t> ID fgwinw3fwtk54)</a:t>
              </a:r>
              <a:endParaRPr lang="en-US" dirty="0">
                <a:solidFill>
                  <a:schemeClr val="tx1"/>
                </a:solidFill>
              </a:endParaRPr>
            </a:p>
          </p:txBody>
        </p:sp>
        <p:sp>
          <p:nvSpPr>
            <p:cNvPr id="32" name="Rounded Rectangle 7"/>
            <p:cNvSpPr/>
            <p:nvPr/>
          </p:nvSpPr>
          <p:spPr>
            <a:xfrm>
              <a:off x="2746510" y="5811358"/>
              <a:ext cx="2723147" cy="529389"/>
            </a:xfrm>
            <a:prstGeom prst="round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7 (</a:t>
              </a:r>
              <a:r>
                <a:rPr lang="en-US" dirty="0" err="1">
                  <a:solidFill>
                    <a:schemeClr val="tx1"/>
                  </a:solidFill>
                </a:rPr>
                <a:t>Tx</a:t>
              </a:r>
              <a:r>
                <a:rPr lang="en-US" dirty="0">
                  <a:solidFill>
                    <a:schemeClr val="tx1"/>
                  </a:solidFill>
                </a:rPr>
                <a:t> ID e4bgn8flwwrj8)</a:t>
              </a:r>
              <a:endParaRPr lang="en-US" dirty="0">
                <a:solidFill>
                  <a:schemeClr val="tx1"/>
                </a:solidFill>
              </a:endParaRPr>
            </a:p>
          </p:txBody>
        </p:sp>
        <p:sp>
          <p:nvSpPr>
            <p:cNvPr id="33" name="Rounded Rectangle 5"/>
            <p:cNvSpPr/>
            <p:nvPr/>
          </p:nvSpPr>
          <p:spPr>
            <a:xfrm>
              <a:off x="5645247" y="3137534"/>
              <a:ext cx="2723147" cy="529389"/>
            </a:xfrm>
            <a:prstGeom prst="round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10 (</a:t>
              </a:r>
              <a:r>
                <a:rPr lang="en-US" dirty="0" err="1">
                  <a:solidFill>
                    <a:schemeClr val="tx1"/>
                  </a:solidFill>
                </a:rPr>
                <a:t>Tx</a:t>
              </a:r>
              <a:r>
                <a:rPr lang="en-US" dirty="0">
                  <a:solidFill>
                    <a:schemeClr val="tx1"/>
                  </a:solidFill>
                </a:rPr>
                <a:t> ID fnidmfnu3dm8)</a:t>
              </a:r>
              <a:endParaRPr lang="en-US" dirty="0">
                <a:solidFill>
                  <a:schemeClr val="tx1"/>
                </a:solidFill>
              </a:endParaRPr>
            </a:p>
          </p:txBody>
        </p:sp>
        <p:sp>
          <p:nvSpPr>
            <p:cNvPr id="35" name="Rounded Rectangle 6"/>
            <p:cNvSpPr/>
            <p:nvPr/>
          </p:nvSpPr>
          <p:spPr>
            <a:xfrm>
              <a:off x="5645247" y="3804839"/>
              <a:ext cx="2723147" cy="529389"/>
            </a:xfrm>
            <a:prstGeom prst="round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11 (</a:t>
              </a:r>
              <a:r>
                <a:rPr lang="en-US" dirty="0" err="1">
                  <a:solidFill>
                    <a:schemeClr val="tx1"/>
                  </a:solidFill>
                </a:rPr>
                <a:t>Tx</a:t>
              </a:r>
              <a:r>
                <a:rPr lang="en-US" dirty="0">
                  <a:solidFill>
                    <a:schemeClr val="tx1"/>
                  </a:solidFill>
                </a:rPr>
                <a:t> ID twv8mf8dnfas)</a:t>
              </a:r>
              <a:endParaRPr lang="en-US" dirty="0">
                <a:solidFill>
                  <a:schemeClr val="tx1"/>
                </a:solidFill>
              </a:endParaRPr>
            </a:p>
          </p:txBody>
        </p:sp>
        <p:sp>
          <p:nvSpPr>
            <p:cNvPr id="36" name="Rounded Rectangle 7"/>
            <p:cNvSpPr/>
            <p:nvPr/>
          </p:nvSpPr>
          <p:spPr>
            <a:xfrm>
              <a:off x="5645246" y="5141751"/>
              <a:ext cx="2723147" cy="529389"/>
            </a:xfrm>
            <a:prstGeom prst="round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13 (</a:t>
              </a:r>
              <a:r>
                <a:rPr lang="en-US" dirty="0" err="1">
                  <a:solidFill>
                    <a:schemeClr val="tx1"/>
                  </a:solidFill>
                </a:rPr>
                <a:t>Tx</a:t>
              </a:r>
              <a:r>
                <a:rPr lang="en-US" dirty="0">
                  <a:solidFill>
                    <a:schemeClr val="tx1"/>
                  </a:solidFill>
                </a:rPr>
                <a:t> ID 7nr8mrjffijdtm)</a:t>
              </a:r>
              <a:endParaRPr lang="en-US" dirty="0">
                <a:solidFill>
                  <a:schemeClr val="tx1"/>
                </a:solidFill>
              </a:endParaRPr>
            </a:p>
          </p:txBody>
        </p:sp>
        <p:sp>
          <p:nvSpPr>
            <p:cNvPr id="38" name="Rounded Rectangle 6"/>
            <p:cNvSpPr/>
            <p:nvPr/>
          </p:nvSpPr>
          <p:spPr>
            <a:xfrm>
              <a:off x="5645246" y="4474446"/>
              <a:ext cx="2723147" cy="529389"/>
            </a:xfrm>
            <a:prstGeom prst="round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12 (</a:t>
              </a:r>
              <a:r>
                <a:rPr lang="en-US" dirty="0" err="1">
                  <a:solidFill>
                    <a:schemeClr val="tx1"/>
                  </a:solidFill>
                </a:rPr>
                <a:t>Tx</a:t>
              </a:r>
              <a:r>
                <a:rPr lang="en-US" dirty="0">
                  <a:solidFill>
                    <a:schemeClr val="tx1"/>
                  </a:solidFill>
                </a:rPr>
                <a:t> ID h5o8mfdngkd)</a:t>
              </a:r>
              <a:endParaRPr lang="en-US" dirty="0">
                <a:solidFill>
                  <a:schemeClr val="tx1"/>
                </a:solidFill>
              </a:endParaRPr>
            </a:p>
          </p:txBody>
        </p:sp>
        <p:sp>
          <p:nvSpPr>
            <p:cNvPr id="43" name="Rounded Rectangle 7"/>
            <p:cNvSpPr/>
            <p:nvPr/>
          </p:nvSpPr>
          <p:spPr>
            <a:xfrm>
              <a:off x="5645246" y="5811358"/>
              <a:ext cx="2723147" cy="529389"/>
            </a:xfrm>
            <a:prstGeom prst="round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14 (</a:t>
              </a:r>
              <a:r>
                <a:rPr lang="en-US" dirty="0" err="1">
                  <a:solidFill>
                    <a:schemeClr val="tx1"/>
                  </a:solidFill>
                </a:rPr>
                <a:t>Tx</a:t>
              </a:r>
              <a:r>
                <a:rPr lang="en-US" dirty="0">
                  <a:solidFill>
                    <a:schemeClr val="tx1"/>
                  </a:solidFill>
                </a:rPr>
                <a:t> ID f8n8madkrjmd)</a:t>
              </a:r>
              <a:endParaRPr lang="en-US" dirty="0">
                <a:solidFill>
                  <a:schemeClr val="tx1"/>
                </a:solidFill>
              </a:endParaRPr>
            </a:p>
          </p:txBody>
        </p:sp>
        <p:sp>
          <p:nvSpPr>
            <p:cNvPr id="44" name="Rounded Rectangle 8"/>
            <p:cNvSpPr/>
            <p:nvPr/>
          </p:nvSpPr>
          <p:spPr>
            <a:xfrm>
              <a:off x="8543982" y="1798599"/>
              <a:ext cx="2723147" cy="529389"/>
            </a:xfrm>
            <a:prstGeom prst="round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15 (</a:t>
              </a:r>
              <a:r>
                <a:rPr lang="en-US" dirty="0" err="1">
                  <a:solidFill>
                    <a:schemeClr val="tx1"/>
                  </a:solidFill>
                </a:rPr>
                <a:t>Tx</a:t>
              </a:r>
              <a:r>
                <a:rPr lang="en-US" dirty="0">
                  <a:solidFill>
                    <a:schemeClr val="tx1"/>
                  </a:solidFill>
                </a:rPr>
                <a:t> ID wn3f4diiijffwn)</a:t>
              </a:r>
              <a:endParaRPr lang="en-US" dirty="0">
                <a:solidFill>
                  <a:schemeClr val="tx1"/>
                </a:solidFill>
              </a:endParaRPr>
            </a:p>
          </p:txBody>
        </p:sp>
        <p:sp>
          <p:nvSpPr>
            <p:cNvPr id="45" name="Rounded Rectangle 9"/>
            <p:cNvSpPr/>
            <p:nvPr/>
          </p:nvSpPr>
          <p:spPr>
            <a:xfrm>
              <a:off x="8543981" y="2469077"/>
              <a:ext cx="2723147" cy="529389"/>
            </a:xfrm>
            <a:prstGeom prst="round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16 (</a:t>
              </a:r>
              <a:r>
                <a:rPr lang="en-US" dirty="0" err="1">
                  <a:solidFill>
                    <a:schemeClr val="tx1"/>
                  </a:solidFill>
                </a:rPr>
                <a:t>Tx</a:t>
              </a:r>
              <a:r>
                <a:rPr lang="en-US" dirty="0">
                  <a:solidFill>
                    <a:schemeClr val="tx1"/>
                  </a:solidFill>
                </a:rPr>
                <a:t> ID 5 f8wnfdmmii)</a:t>
              </a:r>
              <a:endParaRPr lang="en-US" dirty="0">
                <a:solidFill>
                  <a:schemeClr val="tx1"/>
                </a:solidFill>
              </a:endParaRPr>
            </a:p>
          </p:txBody>
        </p:sp>
        <p:sp>
          <p:nvSpPr>
            <p:cNvPr id="46" name="Rounded Rectangle 5"/>
            <p:cNvSpPr/>
            <p:nvPr/>
          </p:nvSpPr>
          <p:spPr>
            <a:xfrm>
              <a:off x="8543982" y="3137534"/>
              <a:ext cx="2723147" cy="529389"/>
            </a:xfrm>
            <a:prstGeom prst="round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17 (</a:t>
              </a:r>
              <a:r>
                <a:rPr lang="en-US" dirty="0" err="1">
                  <a:solidFill>
                    <a:schemeClr val="tx1"/>
                  </a:solidFill>
                </a:rPr>
                <a:t>Tx</a:t>
              </a:r>
              <a:r>
                <a:rPr lang="en-US" dirty="0">
                  <a:solidFill>
                    <a:schemeClr val="tx1"/>
                  </a:solidFill>
                </a:rPr>
                <a:t> ID h8fn5mdfi4w)</a:t>
              </a:r>
              <a:endParaRPr lang="en-US" dirty="0">
                <a:solidFill>
                  <a:schemeClr val="tx1"/>
                </a:solidFill>
              </a:endParaRPr>
            </a:p>
          </p:txBody>
        </p:sp>
        <p:sp>
          <p:nvSpPr>
            <p:cNvPr id="47" name="Rounded Rectangle 6"/>
            <p:cNvSpPr/>
            <p:nvPr/>
          </p:nvSpPr>
          <p:spPr>
            <a:xfrm>
              <a:off x="8543982" y="3804839"/>
              <a:ext cx="2723147" cy="529389"/>
            </a:xfrm>
            <a:prstGeom prst="round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18 (</a:t>
              </a:r>
              <a:r>
                <a:rPr lang="en-US" dirty="0" err="1">
                  <a:solidFill>
                    <a:schemeClr val="tx1"/>
                  </a:solidFill>
                </a:rPr>
                <a:t>Tx</a:t>
              </a:r>
              <a:r>
                <a:rPr lang="en-US" dirty="0">
                  <a:solidFill>
                    <a:schemeClr val="tx1"/>
                  </a:solidFill>
                </a:rPr>
                <a:t> ID n48gfwmfdki)</a:t>
              </a:r>
              <a:endParaRPr lang="en-US" dirty="0">
                <a:solidFill>
                  <a:schemeClr val="tx1"/>
                </a:solidFill>
              </a:endParaRPr>
            </a:p>
          </p:txBody>
        </p:sp>
        <p:sp>
          <p:nvSpPr>
            <p:cNvPr id="48" name="Rounded Rectangle 7"/>
            <p:cNvSpPr/>
            <p:nvPr/>
          </p:nvSpPr>
          <p:spPr>
            <a:xfrm>
              <a:off x="8543981" y="5141751"/>
              <a:ext cx="2723147" cy="529389"/>
            </a:xfrm>
            <a:prstGeom prst="round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20 (</a:t>
              </a:r>
              <a:r>
                <a:rPr lang="en-US" dirty="0" err="1">
                  <a:solidFill>
                    <a:schemeClr val="tx1"/>
                  </a:solidFill>
                </a:rPr>
                <a:t>Tx</a:t>
              </a:r>
              <a:r>
                <a:rPr lang="en-US" dirty="0">
                  <a:solidFill>
                    <a:schemeClr val="tx1"/>
                  </a:solidFill>
                </a:rPr>
                <a:t> ID t4vn8lf8djer4)</a:t>
              </a:r>
              <a:endParaRPr lang="en-US" dirty="0">
                <a:solidFill>
                  <a:schemeClr val="tx1"/>
                </a:solidFill>
              </a:endParaRPr>
            </a:p>
          </p:txBody>
        </p:sp>
        <p:sp>
          <p:nvSpPr>
            <p:cNvPr id="49" name="Rounded Rectangle 6"/>
            <p:cNvSpPr/>
            <p:nvPr/>
          </p:nvSpPr>
          <p:spPr>
            <a:xfrm>
              <a:off x="8543981" y="4474446"/>
              <a:ext cx="2723147" cy="529389"/>
            </a:xfrm>
            <a:prstGeom prst="round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19 (</a:t>
              </a:r>
              <a:r>
                <a:rPr lang="en-US" dirty="0" err="1">
                  <a:solidFill>
                    <a:schemeClr val="tx1"/>
                  </a:solidFill>
                </a:rPr>
                <a:t>Tx</a:t>
              </a:r>
              <a:r>
                <a:rPr lang="en-US" dirty="0">
                  <a:solidFill>
                    <a:schemeClr val="tx1"/>
                  </a:solidFill>
                </a:rPr>
                <a:t> ID </a:t>
              </a:r>
              <a:r>
                <a:rPr lang="en-US" dirty="0" err="1">
                  <a:solidFill>
                    <a:schemeClr val="tx1"/>
                  </a:solidFill>
                </a:rPr>
                <a:t>fnidmnfdsam</a:t>
              </a:r>
              <a:r>
                <a:rPr lang="en-US" dirty="0">
                  <a:solidFill>
                    <a:schemeClr val="tx1"/>
                  </a:solidFill>
                </a:rPr>
                <a:t>)</a:t>
              </a:r>
              <a:endParaRPr lang="en-US" dirty="0">
                <a:solidFill>
                  <a:schemeClr val="tx1"/>
                </a:solidFill>
              </a:endParaRPr>
            </a:p>
          </p:txBody>
        </p:sp>
        <p:sp>
          <p:nvSpPr>
            <p:cNvPr id="50" name="Rounded Rectangle 7"/>
            <p:cNvSpPr/>
            <p:nvPr/>
          </p:nvSpPr>
          <p:spPr>
            <a:xfrm>
              <a:off x="8543981" y="5811358"/>
              <a:ext cx="2723147" cy="529389"/>
            </a:xfrm>
            <a:prstGeom prst="round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21 (</a:t>
              </a:r>
              <a:r>
                <a:rPr lang="en-US" dirty="0" err="1">
                  <a:solidFill>
                    <a:schemeClr val="tx1"/>
                  </a:solidFill>
                </a:rPr>
                <a:t>Tx</a:t>
              </a:r>
              <a:r>
                <a:rPr lang="en-US" dirty="0">
                  <a:solidFill>
                    <a:schemeClr val="tx1"/>
                  </a:solidFill>
                </a:rPr>
                <a:t> ID 4f5f8njdoam4)</a:t>
              </a:r>
              <a:endParaRPr lang="en-US" dirty="0">
                <a:solidFill>
                  <a:schemeClr val="tx1"/>
                </a:solidFill>
              </a:endParaRPr>
            </a:p>
          </p:txBody>
        </p:sp>
        <p:sp>
          <p:nvSpPr>
            <p:cNvPr id="12" name="TextBox 11"/>
            <p:cNvSpPr txBox="1"/>
            <p:nvPr/>
          </p:nvSpPr>
          <p:spPr>
            <a:xfrm rot="16200000">
              <a:off x="992505" y="3884867"/>
              <a:ext cx="872490" cy="368300"/>
            </a:xfrm>
            <a:prstGeom prst="rect">
              <a:avLst/>
            </a:prstGeom>
            <a:noFill/>
          </p:spPr>
          <p:txBody>
            <a:bodyPr wrap="none" rtlCol="0">
              <a:spAutoFit/>
            </a:bodyPr>
            <a:lstStyle/>
            <a:p>
              <a:r>
                <a:rPr lang="zh-CN" altLang="en-US" b="1" dirty="0">
                  <a:ea typeface="宋体" panose="02010600030101010101" pitchFamily="2" charset="-122"/>
                </a:rPr>
                <a:t>区块链</a:t>
              </a:r>
              <a:endParaRPr lang="zh-CN" altLang="en-US" b="1" dirty="0">
                <a:ea typeface="宋体" panose="02010600030101010101" pitchFamily="2" charset="-122"/>
              </a:endParaRPr>
            </a:p>
          </p:txBody>
        </p:sp>
      </p:grpSp>
      <p:sp>
        <p:nvSpPr>
          <p:cNvPr id="26" name="Rounded Rectangle 8"/>
          <p:cNvSpPr/>
          <p:nvPr/>
        </p:nvSpPr>
        <p:spPr>
          <a:xfrm>
            <a:off x="5645246" y="1798599"/>
            <a:ext cx="2723147" cy="529389"/>
          </a:xfrm>
          <a:prstGeom prst="roundRect">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8 (</a:t>
            </a:r>
            <a:r>
              <a:rPr lang="en-US" dirty="0" err="1">
                <a:solidFill>
                  <a:schemeClr val="tx1"/>
                </a:solidFill>
              </a:rPr>
              <a:t>Tx</a:t>
            </a:r>
            <a:r>
              <a:rPr lang="en-US" dirty="0">
                <a:solidFill>
                  <a:schemeClr val="tx1"/>
                </a:solidFill>
              </a:rPr>
              <a:t> ID hng6iwfumwf8)</a:t>
            </a:r>
            <a:endParaRPr lang="en-US" dirty="0">
              <a:solidFill>
                <a:schemeClr val="tx1"/>
              </a:solidFill>
            </a:endParaRPr>
          </a:p>
        </p:txBody>
      </p:sp>
      <p:sp>
        <p:nvSpPr>
          <p:cNvPr id="27" name="Rounded Rectangle 6"/>
          <p:cNvSpPr/>
          <p:nvPr/>
        </p:nvSpPr>
        <p:spPr>
          <a:xfrm>
            <a:off x="2746509" y="4474446"/>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 (</a:t>
            </a:r>
            <a:r>
              <a:rPr lang="en-US" dirty="0" err="1">
                <a:solidFill>
                  <a:schemeClr val="tx1"/>
                </a:solidFill>
              </a:rPr>
              <a:t>Tx</a:t>
            </a:r>
            <a:r>
              <a:rPr lang="en-US" dirty="0">
                <a:solidFill>
                  <a:schemeClr val="tx1"/>
                </a:solidFill>
              </a:rPr>
              <a:t> ID fgwinw3fwtk54)</a:t>
            </a:r>
            <a:endParaRPr lang="en-US" dirty="0">
              <a:solidFill>
                <a:schemeClr val="tx1"/>
              </a:solidFill>
            </a:endParaRPr>
          </a:p>
        </p:txBody>
      </p:sp>
      <p:sp>
        <p:nvSpPr>
          <p:cNvPr id="28" name="Rounded Rectangle 6"/>
          <p:cNvSpPr/>
          <p:nvPr/>
        </p:nvSpPr>
        <p:spPr>
          <a:xfrm>
            <a:off x="5645246" y="3804839"/>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11 (</a:t>
            </a:r>
            <a:r>
              <a:rPr lang="en-US" dirty="0" err="1">
                <a:solidFill>
                  <a:schemeClr val="tx1"/>
                </a:solidFill>
              </a:rPr>
              <a:t>Tx</a:t>
            </a:r>
            <a:r>
              <a:rPr lang="en-US" dirty="0">
                <a:solidFill>
                  <a:schemeClr val="tx1"/>
                </a:solidFill>
              </a:rPr>
              <a:t> ID twv8mf8dnfas)</a:t>
            </a:r>
            <a:endParaRPr lang="en-US" dirty="0">
              <a:solidFill>
                <a:schemeClr val="tx1"/>
              </a:solidFill>
            </a:endParaRPr>
          </a:p>
        </p:txBody>
      </p:sp>
      <p:sp>
        <p:nvSpPr>
          <p:cNvPr id="29" name="Rounded Rectangle 8"/>
          <p:cNvSpPr/>
          <p:nvPr/>
        </p:nvSpPr>
        <p:spPr>
          <a:xfrm>
            <a:off x="8543981" y="1798599"/>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15 (</a:t>
            </a:r>
            <a:r>
              <a:rPr lang="en-US" dirty="0" err="1">
                <a:solidFill>
                  <a:schemeClr val="tx1"/>
                </a:solidFill>
              </a:rPr>
              <a:t>Tx</a:t>
            </a:r>
            <a:r>
              <a:rPr lang="en-US" dirty="0">
                <a:solidFill>
                  <a:schemeClr val="tx1"/>
                </a:solidFill>
              </a:rPr>
              <a:t> ID wn3f4diiijffwn)</a:t>
            </a:r>
            <a:endParaRPr lang="en-US" dirty="0">
              <a:solidFill>
                <a:schemeClr val="tx1"/>
              </a:solidFill>
            </a:endParaRPr>
          </a:p>
        </p:txBody>
      </p:sp>
      <p:sp>
        <p:nvSpPr>
          <p:cNvPr id="34" name="Rounded Rectangle 6"/>
          <p:cNvSpPr/>
          <p:nvPr/>
        </p:nvSpPr>
        <p:spPr>
          <a:xfrm>
            <a:off x="8543981" y="3804839"/>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18 (</a:t>
            </a:r>
            <a:r>
              <a:rPr lang="en-US" dirty="0" err="1">
                <a:solidFill>
                  <a:schemeClr val="tx1"/>
                </a:solidFill>
              </a:rPr>
              <a:t>Tx</a:t>
            </a:r>
            <a:r>
              <a:rPr lang="en-US" dirty="0">
                <a:solidFill>
                  <a:schemeClr val="tx1"/>
                </a:solidFill>
              </a:rPr>
              <a:t> ID n48gfwmfdki)</a:t>
            </a:r>
            <a:endParaRPr lang="en-US" dirty="0">
              <a:solidFill>
                <a:schemeClr val="tx1"/>
              </a:solidFill>
            </a:endParaRPr>
          </a:p>
        </p:txBody>
      </p:sp>
      <p:sp>
        <p:nvSpPr>
          <p:cNvPr id="37" name="Rounded Rectangle 7"/>
          <p:cNvSpPr/>
          <p:nvPr/>
        </p:nvSpPr>
        <p:spPr>
          <a:xfrm>
            <a:off x="8543980" y="5811358"/>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21 (</a:t>
            </a:r>
            <a:r>
              <a:rPr lang="en-US" dirty="0" err="1">
                <a:solidFill>
                  <a:schemeClr val="tx1"/>
                </a:solidFill>
              </a:rPr>
              <a:t>Tx</a:t>
            </a:r>
            <a:r>
              <a:rPr lang="en-US" dirty="0">
                <a:solidFill>
                  <a:schemeClr val="tx1"/>
                </a:solidFill>
              </a:rPr>
              <a:t> ID 4f5f8njdoam4)</a:t>
            </a:r>
            <a:endParaRPr lang="en-US" dirty="0">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fade">
                                      <p:cBhvr>
                                        <p:cTn id="16" dur="500"/>
                                        <p:tgtEl>
                                          <p:spTgt spid="2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7"/>
                                        </p:tgtEl>
                                        <p:attrNameLst>
                                          <p:attrName>style.visibility</p:attrName>
                                        </p:attrNameLst>
                                      </p:cBhvr>
                                      <p:to>
                                        <p:strVal val="visible"/>
                                      </p:to>
                                    </p:set>
                                    <p:animEffect transition="in" filter="fade">
                                      <p:cBhvr>
                                        <p:cTn id="21" dur="500"/>
                                        <p:tgtEl>
                                          <p:spTgt spid="27"/>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28"/>
                                        </p:tgtEl>
                                        <p:attrNameLst>
                                          <p:attrName>style.visibility</p:attrName>
                                        </p:attrNameLst>
                                      </p:cBhvr>
                                      <p:to>
                                        <p:strVal val="visible"/>
                                      </p:to>
                                    </p:set>
                                    <p:animEffect transition="in" filter="fade">
                                      <p:cBhvr>
                                        <p:cTn id="25" dur="500"/>
                                        <p:tgtEl>
                                          <p:spTgt spid="28"/>
                                        </p:tgtEl>
                                      </p:cBhvr>
                                    </p:animEffect>
                                  </p:childTnLst>
                                </p:cTn>
                              </p:par>
                            </p:childTnLst>
                          </p:cTn>
                        </p:par>
                        <p:par>
                          <p:cTn id="26" fill="hold">
                            <p:stCondLst>
                              <p:cond delay="1000"/>
                            </p:stCondLst>
                            <p:childTnLst>
                              <p:par>
                                <p:cTn id="27" presetID="10" presetClass="entr" presetSubtype="0" fill="hold" grpId="0" nodeType="after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fade">
                                      <p:cBhvr>
                                        <p:cTn id="29" dur="500"/>
                                        <p:tgtEl>
                                          <p:spTgt spid="29"/>
                                        </p:tgtEl>
                                      </p:cBhvr>
                                    </p:animEffect>
                                  </p:childTnLst>
                                </p:cTn>
                              </p:par>
                            </p:childTnLst>
                          </p:cTn>
                        </p:par>
                        <p:par>
                          <p:cTn id="30" fill="hold">
                            <p:stCondLst>
                              <p:cond delay="1500"/>
                            </p:stCondLst>
                            <p:childTnLst>
                              <p:par>
                                <p:cTn id="31" presetID="10" presetClass="entr" presetSubtype="0" fill="hold" grpId="0" nodeType="after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fade">
                                      <p:cBhvr>
                                        <p:cTn id="33" dur="500"/>
                                        <p:tgtEl>
                                          <p:spTgt spid="34"/>
                                        </p:tgtEl>
                                      </p:cBhvr>
                                    </p:animEffect>
                                  </p:childTnLst>
                                </p:cTn>
                              </p:par>
                            </p:childTnLst>
                          </p:cTn>
                        </p:par>
                        <p:par>
                          <p:cTn id="34" fill="hold">
                            <p:stCondLst>
                              <p:cond delay="2000"/>
                            </p:stCondLst>
                            <p:childTnLst>
                              <p:par>
                                <p:cTn id="35" presetID="10" presetClass="entr" presetSubtype="0" fill="hold" grpId="0" nodeType="after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fade">
                                      <p:cBhvr>
                                        <p:cTn id="3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6" grpId="0" animBg="1"/>
      <p:bldP spid="27" grpId="0" animBg="1"/>
      <p:bldP spid="28" grpId="0" animBg="1"/>
      <p:bldP spid="29" grpId="0" animBg="1"/>
      <p:bldP spid="34" grpId="0" animBg="1"/>
      <p:bldP spid="3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zh-CN" altLang="en-US" b="1" dirty="0">
                <a:ea typeface="宋体" panose="02010600030101010101" pitchFamily="2" charset="-122"/>
              </a:rPr>
              <a:t>环签名</a:t>
            </a:r>
            <a:r>
              <a:rPr lang="en-US" b="1" dirty="0"/>
              <a:t> &amp; </a:t>
            </a:r>
            <a:r>
              <a:rPr lang="zh-CN" altLang="en-US" b="1" dirty="0">
                <a:ea typeface="宋体" panose="02010600030101010101" pitchFamily="2" charset="-122"/>
              </a:rPr>
              <a:t>隐私交易</a:t>
            </a:r>
            <a:r>
              <a:rPr lang="en-US" altLang="zh-CN" b="1" dirty="0">
                <a:ea typeface="宋体" panose="02010600030101010101" pitchFamily="2" charset="-122"/>
              </a:rPr>
              <a:t>(</a:t>
            </a:r>
            <a:r>
              <a:rPr lang="en-US" b="1" dirty="0" err="1"/>
              <a:t>RingCT)</a:t>
            </a:r>
            <a:endParaRPr lang="en-US" b="1" dirty="0"/>
          </a:p>
        </p:txBody>
      </p:sp>
      <p:sp>
        <p:nvSpPr>
          <p:cNvPr id="10" name="Rectangle 9"/>
          <p:cNvSpPr/>
          <p:nvPr/>
        </p:nvSpPr>
        <p:spPr>
          <a:xfrm rot="16200000">
            <a:off x="720203" y="4203032"/>
            <a:ext cx="3556833" cy="336883"/>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t>Ringsize</a:t>
            </a:r>
            <a:r>
              <a:rPr lang="en-US" dirty="0"/>
              <a:t> = 6</a:t>
            </a:r>
            <a:endParaRPr lang="en-US" dirty="0"/>
          </a:p>
        </p:txBody>
      </p:sp>
      <p:sp>
        <p:nvSpPr>
          <p:cNvPr id="34" name="TextBox 33"/>
          <p:cNvSpPr txBox="1"/>
          <p:nvPr/>
        </p:nvSpPr>
        <p:spPr>
          <a:xfrm>
            <a:off x="4112383" y="1938099"/>
            <a:ext cx="642620" cy="368300"/>
          </a:xfrm>
          <a:prstGeom prst="rect">
            <a:avLst/>
          </a:prstGeom>
          <a:noFill/>
        </p:spPr>
        <p:txBody>
          <a:bodyPr wrap="none" rtlCol="0">
            <a:spAutoFit/>
          </a:bodyPr>
          <a:lstStyle/>
          <a:p>
            <a:pPr algn="ctr"/>
            <a:r>
              <a:rPr lang="zh-CN" altLang="en-US" b="1" dirty="0">
                <a:ea typeface="宋体" panose="02010600030101010101" pitchFamily="2" charset="-122"/>
              </a:rPr>
              <a:t>输入</a:t>
            </a:r>
            <a:endParaRPr lang="zh-CN" altLang="en-US" b="1" dirty="0">
              <a:ea typeface="宋体" panose="02010600030101010101" pitchFamily="2" charset="-122"/>
            </a:endParaRPr>
          </a:p>
        </p:txBody>
      </p:sp>
      <p:sp>
        <p:nvSpPr>
          <p:cNvPr id="35" name="Rectangle 34"/>
          <p:cNvSpPr/>
          <p:nvPr/>
        </p:nvSpPr>
        <p:spPr>
          <a:xfrm rot="16200000">
            <a:off x="666203" y="4486481"/>
            <a:ext cx="2984893" cy="336883"/>
          </a:xfrm>
          <a:prstGeom prst="rect">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Minimum September 2017*</a:t>
            </a:r>
            <a:endParaRPr lang="en-US" dirty="0"/>
          </a:p>
        </p:txBody>
      </p:sp>
      <p:sp>
        <p:nvSpPr>
          <p:cNvPr id="36" name="Rectangle 35"/>
          <p:cNvSpPr/>
          <p:nvPr/>
        </p:nvSpPr>
        <p:spPr>
          <a:xfrm rot="16200000">
            <a:off x="945956" y="5091879"/>
            <a:ext cx="1774097" cy="336883"/>
          </a:xfrm>
          <a:prstGeom prst="rect">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Minimum Today</a:t>
            </a:r>
            <a:endParaRPr lang="en-US" dirty="0"/>
          </a:p>
        </p:txBody>
      </p:sp>
      <p:sp>
        <p:nvSpPr>
          <p:cNvPr id="27" name="Rounded Rectangle 4"/>
          <p:cNvSpPr/>
          <p:nvPr/>
        </p:nvSpPr>
        <p:spPr>
          <a:xfrm>
            <a:off x="3072122" y="2593059"/>
            <a:ext cx="2723145"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 (</a:t>
            </a:r>
            <a:r>
              <a:rPr lang="en-US" dirty="0" err="1">
                <a:solidFill>
                  <a:schemeClr val="tx1"/>
                </a:solidFill>
              </a:rPr>
              <a:t>Tx</a:t>
            </a:r>
            <a:r>
              <a:rPr lang="en-US" dirty="0">
                <a:solidFill>
                  <a:schemeClr val="tx1"/>
                </a:solidFill>
              </a:rPr>
              <a:t> ID fgwinw3fwtk54)</a:t>
            </a:r>
            <a:endParaRPr lang="en-US" dirty="0">
              <a:solidFill>
                <a:schemeClr val="tx1"/>
              </a:solidFill>
            </a:endParaRPr>
          </a:p>
        </p:txBody>
      </p:sp>
      <p:sp>
        <p:nvSpPr>
          <p:cNvPr id="28" name="Rounded Rectangle 5"/>
          <p:cNvSpPr/>
          <p:nvPr/>
        </p:nvSpPr>
        <p:spPr>
          <a:xfrm>
            <a:off x="3072121" y="3199525"/>
            <a:ext cx="2723147" cy="529389"/>
          </a:xfrm>
          <a:prstGeom prst="roundRect">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8 (</a:t>
            </a:r>
            <a:r>
              <a:rPr lang="en-US" dirty="0" err="1">
                <a:solidFill>
                  <a:schemeClr val="tx1"/>
                </a:solidFill>
              </a:rPr>
              <a:t>Tx</a:t>
            </a:r>
            <a:r>
              <a:rPr lang="en-US" dirty="0">
                <a:solidFill>
                  <a:schemeClr val="tx1"/>
                </a:solidFill>
              </a:rPr>
              <a:t> ID hng6iwfumwf8)</a:t>
            </a:r>
            <a:endParaRPr lang="en-US" dirty="0">
              <a:solidFill>
                <a:schemeClr val="tx1"/>
              </a:solidFill>
            </a:endParaRPr>
          </a:p>
        </p:txBody>
      </p:sp>
      <p:sp>
        <p:nvSpPr>
          <p:cNvPr id="29" name="Rounded Rectangle 6"/>
          <p:cNvSpPr/>
          <p:nvPr/>
        </p:nvSpPr>
        <p:spPr>
          <a:xfrm>
            <a:off x="3072120" y="3805991"/>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11 (</a:t>
            </a:r>
            <a:r>
              <a:rPr lang="en-US" dirty="0" err="1">
                <a:solidFill>
                  <a:schemeClr val="tx1"/>
                </a:solidFill>
              </a:rPr>
              <a:t>Tx</a:t>
            </a:r>
            <a:r>
              <a:rPr lang="en-US" dirty="0">
                <a:solidFill>
                  <a:schemeClr val="tx1"/>
                </a:solidFill>
              </a:rPr>
              <a:t> ID twv8mf8dnfas)</a:t>
            </a:r>
            <a:endParaRPr lang="en-US" dirty="0">
              <a:solidFill>
                <a:schemeClr val="tx1"/>
              </a:solidFill>
            </a:endParaRPr>
          </a:p>
        </p:txBody>
      </p:sp>
      <p:sp>
        <p:nvSpPr>
          <p:cNvPr id="30" name="Rounded Rectangle 7"/>
          <p:cNvSpPr/>
          <p:nvPr/>
        </p:nvSpPr>
        <p:spPr>
          <a:xfrm>
            <a:off x="3072122" y="4407569"/>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15 (</a:t>
            </a:r>
            <a:r>
              <a:rPr lang="en-US" dirty="0" err="1">
                <a:solidFill>
                  <a:schemeClr val="tx1"/>
                </a:solidFill>
              </a:rPr>
              <a:t>Tx</a:t>
            </a:r>
            <a:r>
              <a:rPr lang="en-US" dirty="0">
                <a:solidFill>
                  <a:schemeClr val="tx1"/>
                </a:solidFill>
              </a:rPr>
              <a:t> ID wn3f4diiijffwn)</a:t>
            </a:r>
            <a:endParaRPr lang="en-US" dirty="0">
              <a:solidFill>
                <a:schemeClr val="tx1"/>
              </a:solidFill>
            </a:endParaRPr>
          </a:p>
        </p:txBody>
      </p:sp>
      <p:sp>
        <p:nvSpPr>
          <p:cNvPr id="31" name="Rounded Rectangle 8"/>
          <p:cNvSpPr/>
          <p:nvPr/>
        </p:nvSpPr>
        <p:spPr>
          <a:xfrm>
            <a:off x="3072121" y="5014035"/>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18 (</a:t>
            </a:r>
            <a:r>
              <a:rPr lang="en-US" dirty="0" err="1">
                <a:solidFill>
                  <a:schemeClr val="tx1"/>
                </a:solidFill>
              </a:rPr>
              <a:t>Tx</a:t>
            </a:r>
            <a:r>
              <a:rPr lang="en-US" dirty="0">
                <a:solidFill>
                  <a:schemeClr val="tx1"/>
                </a:solidFill>
              </a:rPr>
              <a:t> ID n48gfwmfdki)</a:t>
            </a:r>
            <a:endParaRPr lang="en-US" dirty="0">
              <a:solidFill>
                <a:schemeClr val="tx1"/>
              </a:solidFill>
            </a:endParaRPr>
          </a:p>
        </p:txBody>
      </p:sp>
      <p:sp>
        <p:nvSpPr>
          <p:cNvPr id="32" name="Rounded Rectangle 9"/>
          <p:cNvSpPr/>
          <p:nvPr/>
        </p:nvSpPr>
        <p:spPr>
          <a:xfrm>
            <a:off x="3072120" y="5620501"/>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21 (</a:t>
            </a:r>
            <a:r>
              <a:rPr lang="en-US" dirty="0" err="1">
                <a:solidFill>
                  <a:schemeClr val="tx1"/>
                </a:solidFill>
              </a:rPr>
              <a:t>Tx</a:t>
            </a:r>
            <a:r>
              <a:rPr lang="en-US" dirty="0">
                <a:solidFill>
                  <a:schemeClr val="tx1"/>
                </a:solidFill>
              </a:rPr>
              <a:t> ID 4f5f8njdoam4)</a:t>
            </a:r>
            <a:endParaRPr lang="en-US" dirty="0">
              <a:solidFill>
                <a:schemeClr val="tx1"/>
              </a:solidFill>
            </a:endParaRPr>
          </a:p>
        </p:txBody>
      </p:sp>
      <p:cxnSp>
        <p:nvCxnSpPr>
          <p:cNvPr id="33" name="Elbow Connector 33"/>
          <p:cNvCxnSpPr/>
          <p:nvPr/>
        </p:nvCxnSpPr>
        <p:spPr>
          <a:xfrm flipV="1">
            <a:off x="2829172" y="5985566"/>
            <a:ext cx="4975936" cy="467678"/>
          </a:xfrm>
          <a:prstGeom prst="bentConnector3">
            <a:avLst>
              <a:gd name="adj1" fmla="val 86031"/>
            </a:avLst>
          </a:prstGeom>
          <a:ln w="19050">
            <a:solidFill>
              <a:schemeClr val="tx1">
                <a:lumMod val="50000"/>
                <a:lumOff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7" name="Hexagon 36"/>
          <p:cNvSpPr/>
          <p:nvPr/>
        </p:nvSpPr>
        <p:spPr>
          <a:xfrm>
            <a:off x="7805108" y="5716683"/>
            <a:ext cx="1445218" cy="530352"/>
          </a:xfrm>
          <a:prstGeom prst="hexagon">
            <a:avLst/>
          </a:prstGeom>
          <a:solidFill>
            <a:srgbClr val="44546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Calibri" panose="020F0502020204030204" charset="0"/>
                <a:ea typeface="Calibri" panose="020F0502020204030204" charset="0"/>
                <a:cs typeface="Calibri" panose="020F0502020204030204" charset="0"/>
              </a:rPr>
              <a:t>key image</a:t>
            </a:r>
            <a:endParaRPr lang="en-US" dirty="0">
              <a:latin typeface="Calibri" panose="020F0502020204030204" charset="0"/>
              <a:ea typeface="Calibri" panose="020F0502020204030204" charset="0"/>
              <a:cs typeface="Calibri" panose="020F0502020204030204" charset="0"/>
            </a:endParaRPr>
          </a:p>
        </p:txBody>
      </p:sp>
      <p:cxnSp>
        <p:nvCxnSpPr>
          <p:cNvPr id="38" name="Elbow Connector 38"/>
          <p:cNvCxnSpPr>
            <a:stCxn id="28" idx="1"/>
          </p:cNvCxnSpPr>
          <p:nvPr/>
        </p:nvCxnSpPr>
        <p:spPr>
          <a:xfrm rot="10800000" flipV="1">
            <a:off x="2829175" y="3464220"/>
            <a:ext cx="242947" cy="2989024"/>
          </a:xfrm>
          <a:prstGeom prst="bentConnector2">
            <a:avLst/>
          </a:prstGeom>
          <a:ln w="19050">
            <a:solidFill>
              <a:schemeClr val="tx1">
                <a:lumMod val="50000"/>
                <a:lumOff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rot="16200000">
            <a:off x="1547722" y="2380584"/>
            <a:ext cx="1221856" cy="336883"/>
          </a:xfrm>
          <a:prstGeom prst="rect">
            <a:avLst/>
          </a:prstGeom>
          <a:gradFill flip="none" rotWithShape="1">
            <a:gsLst>
              <a:gs pos="0">
                <a:srgbClr val="F84836"/>
              </a:gs>
              <a:gs pos="100000">
                <a:schemeClr val="bg1">
                  <a:lumMod val="9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fade">
                                      <p:cBhvr>
                                        <p:cTn id="15" dur="500"/>
                                        <p:tgtEl>
                                          <p:spTgt spid="2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1"/>
                                        </p:tgtEl>
                                        <p:attrNameLst>
                                          <p:attrName>style.visibility</p:attrName>
                                        </p:attrNameLst>
                                      </p:cBhvr>
                                      <p:to>
                                        <p:strVal val="visible"/>
                                      </p:to>
                                    </p:set>
                                    <p:animEffect transition="in" filter="fade">
                                      <p:cBhvr>
                                        <p:cTn id="18" dur="500"/>
                                        <p:tgtEl>
                                          <p:spTgt spid="31"/>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fade">
                                      <p:cBhvr>
                                        <p:cTn id="21" dur="500"/>
                                        <p:tgtEl>
                                          <p:spTgt spid="2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0"/>
                                        </p:tgtEl>
                                        <p:attrNameLst>
                                          <p:attrName>style.visibility</p:attrName>
                                        </p:attrNameLst>
                                      </p:cBhvr>
                                      <p:to>
                                        <p:strVal val="visible"/>
                                      </p:to>
                                    </p:set>
                                    <p:animEffect transition="in" filter="fade">
                                      <p:cBhvr>
                                        <p:cTn id="24" dur="500"/>
                                        <p:tgtEl>
                                          <p:spTgt spid="30"/>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fade">
                                      <p:cBhvr>
                                        <p:cTn id="27" dur="500"/>
                                        <p:tgtEl>
                                          <p:spTgt spid="3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3"/>
                                        </p:tgtEl>
                                        <p:attrNameLst>
                                          <p:attrName>style.visibility</p:attrName>
                                        </p:attrNameLst>
                                      </p:cBhvr>
                                      <p:to>
                                        <p:strVal val="visible"/>
                                      </p:to>
                                    </p:set>
                                    <p:animEffect transition="in" filter="fade">
                                      <p:cBhvr>
                                        <p:cTn id="32" dur="500"/>
                                        <p:tgtEl>
                                          <p:spTgt spid="33"/>
                                        </p:tgtEl>
                                      </p:cBhvr>
                                    </p:animEffect>
                                  </p:childTnLst>
                                </p:cTn>
                              </p:par>
                              <p:par>
                                <p:cTn id="33" presetID="10" presetClass="entr" presetSubtype="0" fill="hold" nodeType="with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fade">
                                      <p:cBhvr>
                                        <p:cTn id="35" dur="500"/>
                                        <p:tgtEl>
                                          <p:spTgt spid="38"/>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7"/>
                                        </p:tgtEl>
                                        <p:attrNameLst>
                                          <p:attrName>style.visibility</p:attrName>
                                        </p:attrNameLst>
                                      </p:cBhvr>
                                      <p:to>
                                        <p:strVal val="visible"/>
                                      </p:to>
                                    </p:set>
                                    <p:animEffect transition="in" filter="fade">
                                      <p:cBhvr>
                                        <p:cTn id="38" dur="500"/>
                                        <p:tgtEl>
                                          <p:spTgt spid="37"/>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500"/>
                                        <p:tgtEl>
                                          <p:spTgt spid="10"/>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5"/>
                                        </p:tgtEl>
                                        <p:attrNameLst>
                                          <p:attrName>style.visibility</p:attrName>
                                        </p:attrNameLst>
                                      </p:cBhvr>
                                      <p:to>
                                        <p:strVal val="visible"/>
                                      </p:to>
                                    </p:set>
                                    <p:animEffect transition="in" filter="fade">
                                      <p:cBhvr>
                                        <p:cTn id="44" dur="500"/>
                                        <p:tgtEl>
                                          <p:spTgt spid="3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animEffect transition="in" filter="fade">
                                      <p:cBhvr>
                                        <p:cTn id="47" dur="500"/>
                                        <p:tgtEl>
                                          <p:spTgt spid="36"/>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6"/>
                                        </p:tgtEl>
                                        <p:attrNameLst>
                                          <p:attrName>style.visibility</p:attrName>
                                        </p:attrNameLst>
                                      </p:cBhvr>
                                      <p:to>
                                        <p:strVal val="visible"/>
                                      </p:to>
                                    </p:set>
                                    <p:animEffect transition="in" filter="fade">
                                      <p:cBhvr>
                                        <p:cTn id="5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34" grpId="0"/>
      <p:bldP spid="35" grpId="0" animBg="1"/>
      <p:bldP spid="36" grpId="0" animBg="1"/>
      <p:bldP spid="27" grpId="0" animBg="1"/>
      <p:bldP spid="28" grpId="0" animBg="1"/>
      <p:bldP spid="29" grpId="0" animBg="1"/>
      <p:bldP spid="30" grpId="0" animBg="1"/>
      <p:bldP spid="31" grpId="0" animBg="1"/>
      <p:bldP spid="32" grpId="0" animBg="1"/>
      <p:bldP spid="37" grpId="0" animBg="1"/>
      <p:bldP spid="1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9" name="Elbow Connector 33"/>
          <p:cNvCxnSpPr/>
          <p:nvPr/>
        </p:nvCxnSpPr>
        <p:spPr>
          <a:xfrm flipV="1">
            <a:off x="3088733" y="2014066"/>
            <a:ext cx="4953711" cy="458692"/>
          </a:xfrm>
          <a:prstGeom prst="bentConnector3">
            <a:avLst>
              <a:gd name="adj1" fmla="val 50000"/>
            </a:avLst>
          </a:prstGeom>
          <a:ln w="19050">
            <a:solidFill>
              <a:schemeClr val="tx1">
                <a:lumMod val="50000"/>
                <a:lumOff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4572735" y="2478032"/>
            <a:ext cx="5614" cy="18288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flipV="1">
            <a:off x="3088733" y="2472758"/>
            <a:ext cx="5614" cy="18288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51" name="Rounded Rectangle 4"/>
          <p:cNvSpPr/>
          <p:nvPr/>
        </p:nvSpPr>
        <p:spPr>
          <a:xfrm>
            <a:off x="3066510" y="2593059"/>
            <a:ext cx="2723145"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 (</a:t>
            </a:r>
            <a:r>
              <a:rPr lang="en-US" dirty="0" err="1">
                <a:solidFill>
                  <a:schemeClr val="tx1"/>
                </a:solidFill>
              </a:rPr>
              <a:t>Tx</a:t>
            </a:r>
            <a:r>
              <a:rPr lang="en-US" dirty="0">
                <a:solidFill>
                  <a:schemeClr val="tx1"/>
                </a:solidFill>
              </a:rPr>
              <a:t> ID fgwinw3fwtk54)</a:t>
            </a:r>
            <a:endParaRPr lang="en-US" dirty="0">
              <a:solidFill>
                <a:schemeClr val="tx1"/>
              </a:solidFill>
            </a:endParaRPr>
          </a:p>
        </p:txBody>
      </p:sp>
      <p:sp>
        <p:nvSpPr>
          <p:cNvPr id="27" name="Rounded Rectangle 4"/>
          <p:cNvSpPr/>
          <p:nvPr/>
        </p:nvSpPr>
        <p:spPr>
          <a:xfrm>
            <a:off x="3072122" y="2593059"/>
            <a:ext cx="2723145" cy="529389"/>
          </a:xfrm>
          <a:prstGeom prst="roundRect">
            <a:avLst/>
          </a:prstGeom>
          <a:gradFill flip="none" rotWithShape="1">
            <a:gsLst>
              <a:gs pos="43000">
                <a:srgbClr val="1EA185"/>
              </a:gs>
              <a:gs pos="0">
                <a:srgbClr val="1EA185"/>
              </a:gs>
              <a:gs pos="44000">
                <a:schemeClr val="accent1">
                  <a:lumMod val="60000"/>
                  <a:lumOff val="40000"/>
                </a:schemeClr>
              </a:gs>
              <a:gs pos="100000">
                <a:schemeClr val="accent1">
                  <a:lumMod val="60000"/>
                  <a:lumOff val="40000"/>
                  <a:shade val="100000"/>
                  <a:satMod val="11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 (</a:t>
            </a:r>
            <a:r>
              <a:rPr lang="en-US" dirty="0" err="1">
                <a:solidFill>
                  <a:schemeClr val="tx1"/>
                </a:solidFill>
              </a:rPr>
              <a:t>Tx</a:t>
            </a:r>
            <a:r>
              <a:rPr lang="en-US" dirty="0">
                <a:solidFill>
                  <a:schemeClr val="tx1"/>
                </a:solidFill>
              </a:rPr>
              <a:t> ID fgwinw3fwtk54)</a:t>
            </a:r>
            <a:endParaRPr lang="en-US" dirty="0">
              <a:solidFill>
                <a:schemeClr val="tx1"/>
              </a:solidFill>
            </a:endParaRPr>
          </a:p>
        </p:txBody>
      </p:sp>
      <p:sp>
        <p:nvSpPr>
          <p:cNvPr id="52" name="Rounded Rectangle 5"/>
          <p:cNvSpPr/>
          <p:nvPr/>
        </p:nvSpPr>
        <p:spPr>
          <a:xfrm>
            <a:off x="3066509" y="3199525"/>
            <a:ext cx="2723147" cy="529389"/>
          </a:xfrm>
          <a:prstGeom prst="roundRect">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8 (</a:t>
            </a:r>
            <a:r>
              <a:rPr lang="en-US" dirty="0" err="1">
                <a:solidFill>
                  <a:schemeClr val="tx1"/>
                </a:solidFill>
              </a:rPr>
              <a:t>Tx</a:t>
            </a:r>
            <a:r>
              <a:rPr lang="en-US" dirty="0">
                <a:solidFill>
                  <a:schemeClr val="tx1"/>
                </a:solidFill>
              </a:rPr>
              <a:t> ID hng6iwfumwf8)</a:t>
            </a:r>
            <a:endParaRPr lang="en-US" dirty="0">
              <a:solidFill>
                <a:schemeClr val="tx1"/>
              </a:solidFill>
            </a:endParaRPr>
          </a:p>
        </p:txBody>
      </p:sp>
      <p:sp>
        <p:nvSpPr>
          <p:cNvPr id="53" name="Rounded Rectangle 6"/>
          <p:cNvSpPr/>
          <p:nvPr/>
        </p:nvSpPr>
        <p:spPr>
          <a:xfrm>
            <a:off x="3066508" y="3805991"/>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11 (</a:t>
            </a:r>
            <a:r>
              <a:rPr lang="en-US" dirty="0" err="1">
                <a:solidFill>
                  <a:schemeClr val="tx1"/>
                </a:solidFill>
              </a:rPr>
              <a:t>Tx</a:t>
            </a:r>
            <a:r>
              <a:rPr lang="en-US" dirty="0">
                <a:solidFill>
                  <a:schemeClr val="tx1"/>
                </a:solidFill>
              </a:rPr>
              <a:t> ID twv8mf8dnfas)</a:t>
            </a:r>
            <a:endParaRPr lang="en-US" dirty="0">
              <a:solidFill>
                <a:schemeClr val="tx1"/>
              </a:solidFill>
            </a:endParaRPr>
          </a:p>
        </p:txBody>
      </p:sp>
      <p:sp>
        <p:nvSpPr>
          <p:cNvPr id="54" name="Rounded Rectangle 7"/>
          <p:cNvSpPr/>
          <p:nvPr/>
        </p:nvSpPr>
        <p:spPr>
          <a:xfrm>
            <a:off x="3066510" y="4407569"/>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15 (</a:t>
            </a:r>
            <a:r>
              <a:rPr lang="en-US" dirty="0" err="1">
                <a:solidFill>
                  <a:schemeClr val="tx1"/>
                </a:solidFill>
              </a:rPr>
              <a:t>Tx</a:t>
            </a:r>
            <a:r>
              <a:rPr lang="en-US" dirty="0">
                <a:solidFill>
                  <a:schemeClr val="tx1"/>
                </a:solidFill>
              </a:rPr>
              <a:t> ID wn3f4diiijffwn)</a:t>
            </a:r>
            <a:endParaRPr lang="en-US" dirty="0">
              <a:solidFill>
                <a:schemeClr val="tx1"/>
              </a:solidFill>
            </a:endParaRPr>
          </a:p>
        </p:txBody>
      </p:sp>
      <p:sp>
        <p:nvSpPr>
          <p:cNvPr id="55" name="Rounded Rectangle 8"/>
          <p:cNvSpPr/>
          <p:nvPr/>
        </p:nvSpPr>
        <p:spPr>
          <a:xfrm>
            <a:off x="3066509" y="5014035"/>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18 (</a:t>
            </a:r>
            <a:r>
              <a:rPr lang="en-US" dirty="0" err="1">
                <a:solidFill>
                  <a:schemeClr val="tx1"/>
                </a:solidFill>
              </a:rPr>
              <a:t>Tx</a:t>
            </a:r>
            <a:r>
              <a:rPr lang="en-US" dirty="0">
                <a:solidFill>
                  <a:schemeClr val="tx1"/>
                </a:solidFill>
              </a:rPr>
              <a:t> ID n48gfwmfdki)</a:t>
            </a:r>
            <a:endParaRPr lang="en-US" dirty="0">
              <a:solidFill>
                <a:schemeClr val="tx1"/>
              </a:solidFill>
            </a:endParaRPr>
          </a:p>
        </p:txBody>
      </p:sp>
      <p:sp>
        <p:nvSpPr>
          <p:cNvPr id="56" name="Rounded Rectangle 9"/>
          <p:cNvSpPr/>
          <p:nvPr/>
        </p:nvSpPr>
        <p:spPr>
          <a:xfrm>
            <a:off x="3066508" y="5620501"/>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21 (</a:t>
            </a:r>
            <a:r>
              <a:rPr lang="en-US" dirty="0" err="1">
                <a:solidFill>
                  <a:schemeClr val="tx1"/>
                </a:solidFill>
              </a:rPr>
              <a:t>Tx</a:t>
            </a:r>
            <a:r>
              <a:rPr lang="en-US" dirty="0">
                <a:solidFill>
                  <a:schemeClr val="tx1"/>
                </a:solidFill>
              </a:rPr>
              <a:t> ID 4f5f8njdoam4)</a:t>
            </a:r>
            <a:endParaRPr lang="en-US" dirty="0">
              <a:solidFill>
                <a:schemeClr val="tx1"/>
              </a:solidFill>
            </a:endParaRPr>
          </a:p>
        </p:txBody>
      </p:sp>
      <p:sp>
        <p:nvSpPr>
          <p:cNvPr id="2" name="Title 1"/>
          <p:cNvSpPr>
            <a:spLocks noGrp="1"/>
          </p:cNvSpPr>
          <p:nvPr>
            <p:ph type="title"/>
          </p:nvPr>
        </p:nvSpPr>
        <p:spPr/>
        <p:txBody>
          <a:bodyPr/>
          <a:lstStyle/>
          <a:p>
            <a:pPr algn="ctr"/>
            <a:r>
              <a:rPr lang="zh-CN" altLang="en-US" b="1" dirty="0">
                <a:ea typeface="宋体" panose="02010600030101010101" pitchFamily="2" charset="-122"/>
                <a:sym typeface="+mn-ea"/>
              </a:rPr>
              <a:t>隐私交易</a:t>
            </a:r>
            <a:r>
              <a:rPr lang="en-US" altLang="zh-CN" b="1" dirty="0">
                <a:ea typeface="宋体" panose="02010600030101010101" pitchFamily="2" charset="-122"/>
                <a:sym typeface="+mn-ea"/>
              </a:rPr>
              <a:t>(</a:t>
            </a:r>
            <a:r>
              <a:rPr lang="en-US" b="1" dirty="0" err="1">
                <a:sym typeface="+mn-ea"/>
              </a:rPr>
              <a:t>RingCT)</a:t>
            </a:r>
            <a:endParaRPr lang="en-US" b="1" dirty="0"/>
          </a:p>
        </p:txBody>
      </p:sp>
      <p:sp>
        <p:nvSpPr>
          <p:cNvPr id="10" name="Rectangle 9"/>
          <p:cNvSpPr/>
          <p:nvPr/>
        </p:nvSpPr>
        <p:spPr>
          <a:xfrm rot="16200000">
            <a:off x="720203" y="4203032"/>
            <a:ext cx="3556833" cy="336883"/>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t>Ringsize</a:t>
            </a:r>
            <a:r>
              <a:rPr lang="en-US" dirty="0"/>
              <a:t> = 6</a:t>
            </a:r>
            <a:endParaRPr lang="en-US" dirty="0"/>
          </a:p>
        </p:txBody>
      </p:sp>
      <p:sp>
        <p:nvSpPr>
          <p:cNvPr id="34" name="TextBox 33"/>
          <p:cNvSpPr txBox="1"/>
          <p:nvPr/>
        </p:nvSpPr>
        <p:spPr>
          <a:xfrm>
            <a:off x="3986871" y="1938099"/>
            <a:ext cx="893643" cy="369332"/>
          </a:xfrm>
          <a:prstGeom prst="rect">
            <a:avLst/>
          </a:prstGeom>
          <a:noFill/>
        </p:spPr>
        <p:txBody>
          <a:bodyPr wrap="none" rtlCol="0">
            <a:spAutoFit/>
          </a:bodyPr>
          <a:lstStyle/>
          <a:p>
            <a:pPr algn="ctr"/>
            <a:r>
              <a:rPr lang="en-US" b="1" dirty="0"/>
              <a:t>INPUTS</a:t>
            </a:r>
            <a:endParaRPr lang="en-US" b="1" dirty="0"/>
          </a:p>
        </p:txBody>
      </p:sp>
      <p:sp>
        <p:nvSpPr>
          <p:cNvPr id="35" name="Rectangle 34"/>
          <p:cNvSpPr/>
          <p:nvPr/>
        </p:nvSpPr>
        <p:spPr>
          <a:xfrm rot="16200000">
            <a:off x="666203" y="4486481"/>
            <a:ext cx="2984893" cy="336883"/>
          </a:xfrm>
          <a:prstGeom prst="rect">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Minimum September 2017*</a:t>
            </a:r>
            <a:endParaRPr lang="en-US" dirty="0"/>
          </a:p>
        </p:txBody>
      </p:sp>
      <p:sp>
        <p:nvSpPr>
          <p:cNvPr id="36" name="Rectangle 35"/>
          <p:cNvSpPr/>
          <p:nvPr/>
        </p:nvSpPr>
        <p:spPr>
          <a:xfrm rot="16200000">
            <a:off x="945956" y="5091879"/>
            <a:ext cx="1774097" cy="336883"/>
          </a:xfrm>
          <a:prstGeom prst="rect">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Minimum Today</a:t>
            </a:r>
            <a:endParaRPr lang="en-US" dirty="0"/>
          </a:p>
        </p:txBody>
      </p:sp>
      <p:sp>
        <p:nvSpPr>
          <p:cNvPr id="28" name="Rounded Rectangle 5"/>
          <p:cNvSpPr/>
          <p:nvPr/>
        </p:nvSpPr>
        <p:spPr>
          <a:xfrm>
            <a:off x="3072121" y="3199525"/>
            <a:ext cx="2723147" cy="529389"/>
          </a:xfrm>
          <a:prstGeom prst="roundRect">
            <a:avLst/>
          </a:prstGeom>
          <a:gradFill flip="none" rotWithShape="1">
            <a:gsLst>
              <a:gs pos="44000">
                <a:srgbClr val="1EA185"/>
              </a:gs>
              <a:gs pos="0">
                <a:srgbClr val="1EA185"/>
              </a:gs>
              <a:gs pos="45000">
                <a:srgbClr val="F84836"/>
              </a:gs>
              <a:gs pos="100000">
                <a:srgbClr val="F84836">
                  <a:shade val="100000"/>
                  <a:satMod val="11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8 (</a:t>
            </a:r>
            <a:r>
              <a:rPr lang="en-US" dirty="0" err="1">
                <a:solidFill>
                  <a:schemeClr val="tx1"/>
                </a:solidFill>
              </a:rPr>
              <a:t>Tx</a:t>
            </a:r>
            <a:r>
              <a:rPr lang="en-US" dirty="0">
                <a:solidFill>
                  <a:schemeClr val="tx1"/>
                </a:solidFill>
              </a:rPr>
              <a:t> ID hng6iwfumwf8)</a:t>
            </a:r>
            <a:endParaRPr lang="en-US" dirty="0">
              <a:solidFill>
                <a:schemeClr val="tx1"/>
              </a:solidFill>
            </a:endParaRPr>
          </a:p>
        </p:txBody>
      </p:sp>
      <p:sp>
        <p:nvSpPr>
          <p:cNvPr id="29" name="Rounded Rectangle 6"/>
          <p:cNvSpPr/>
          <p:nvPr/>
        </p:nvSpPr>
        <p:spPr>
          <a:xfrm>
            <a:off x="3072120" y="3805991"/>
            <a:ext cx="2723147" cy="529389"/>
          </a:xfrm>
          <a:prstGeom prst="roundRect">
            <a:avLst/>
          </a:prstGeom>
          <a:gradFill flip="none" rotWithShape="1">
            <a:gsLst>
              <a:gs pos="46000">
                <a:srgbClr val="1EA185"/>
              </a:gs>
              <a:gs pos="0">
                <a:srgbClr val="1EA185"/>
              </a:gs>
              <a:gs pos="46000">
                <a:schemeClr val="accent1">
                  <a:lumMod val="60000"/>
                  <a:lumOff val="40000"/>
                </a:schemeClr>
              </a:gs>
              <a:gs pos="100000">
                <a:schemeClr val="accent1">
                  <a:lumMod val="60000"/>
                  <a:lumOff val="40000"/>
                  <a:shade val="100000"/>
                  <a:satMod val="115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11 (</a:t>
            </a:r>
            <a:r>
              <a:rPr lang="en-US" dirty="0" err="1">
                <a:solidFill>
                  <a:schemeClr val="tx1"/>
                </a:solidFill>
              </a:rPr>
              <a:t>Tx</a:t>
            </a:r>
            <a:r>
              <a:rPr lang="en-US" dirty="0">
                <a:solidFill>
                  <a:schemeClr val="tx1"/>
                </a:solidFill>
              </a:rPr>
              <a:t> ID twv8mf8dnfas)</a:t>
            </a:r>
            <a:endParaRPr lang="en-US" dirty="0">
              <a:solidFill>
                <a:schemeClr val="tx1"/>
              </a:solidFill>
            </a:endParaRPr>
          </a:p>
        </p:txBody>
      </p:sp>
      <p:sp>
        <p:nvSpPr>
          <p:cNvPr id="30" name="Rounded Rectangle 7"/>
          <p:cNvSpPr/>
          <p:nvPr/>
        </p:nvSpPr>
        <p:spPr>
          <a:xfrm>
            <a:off x="3072122" y="4407569"/>
            <a:ext cx="2723147" cy="529389"/>
          </a:xfrm>
          <a:prstGeom prst="roundRect">
            <a:avLst/>
          </a:prstGeom>
          <a:gradFill flip="none" rotWithShape="1">
            <a:gsLst>
              <a:gs pos="46000">
                <a:srgbClr val="1EA185"/>
              </a:gs>
              <a:gs pos="0">
                <a:srgbClr val="1EA185"/>
              </a:gs>
              <a:gs pos="46000">
                <a:schemeClr val="accent1">
                  <a:lumMod val="60000"/>
                  <a:lumOff val="40000"/>
                </a:schemeClr>
              </a:gs>
              <a:gs pos="100000">
                <a:schemeClr val="accent1">
                  <a:lumMod val="60000"/>
                  <a:lumOff val="40000"/>
                  <a:shade val="100000"/>
                  <a:satMod val="115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15 (</a:t>
            </a:r>
            <a:r>
              <a:rPr lang="en-US" dirty="0" err="1">
                <a:solidFill>
                  <a:schemeClr val="tx1"/>
                </a:solidFill>
              </a:rPr>
              <a:t>Tx</a:t>
            </a:r>
            <a:r>
              <a:rPr lang="en-US" dirty="0">
                <a:solidFill>
                  <a:schemeClr val="tx1"/>
                </a:solidFill>
              </a:rPr>
              <a:t> ID wn3f4diiijffwn)</a:t>
            </a:r>
            <a:endParaRPr lang="en-US" dirty="0">
              <a:solidFill>
                <a:schemeClr val="tx1"/>
              </a:solidFill>
            </a:endParaRPr>
          </a:p>
        </p:txBody>
      </p:sp>
      <p:sp>
        <p:nvSpPr>
          <p:cNvPr id="31" name="Rounded Rectangle 8"/>
          <p:cNvSpPr/>
          <p:nvPr/>
        </p:nvSpPr>
        <p:spPr>
          <a:xfrm>
            <a:off x="3072121" y="5014035"/>
            <a:ext cx="2723147" cy="529389"/>
          </a:xfrm>
          <a:prstGeom prst="roundRect">
            <a:avLst/>
          </a:prstGeom>
          <a:gradFill flip="none" rotWithShape="1">
            <a:gsLst>
              <a:gs pos="46000">
                <a:srgbClr val="1EA185"/>
              </a:gs>
              <a:gs pos="0">
                <a:srgbClr val="1EA185"/>
              </a:gs>
              <a:gs pos="46000">
                <a:schemeClr val="accent1">
                  <a:lumMod val="60000"/>
                  <a:lumOff val="40000"/>
                </a:schemeClr>
              </a:gs>
              <a:gs pos="100000">
                <a:schemeClr val="accent1">
                  <a:lumMod val="60000"/>
                  <a:lumOff val="40000"/>
                  <a:shade val="100000"/>
                  <a:satMod val="115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18 (</a:t>
            </a:r>
            <a:r>
              <a:rPr lang="en-US" dirty="0" err="1">
                <a:solidFill>
                  <a:schemeClr val="tx1"/>
                </a:solidFill>
              </a:rPr>
              <a:t>Tx</a:t>
            </a:r>
            <a:r>
              <a:rPr lang="en-US" dirty="0">
                <a:solidFill>
                  <a:schemeClr val="tx1"/>
                </a:solidFill>
              </a:rPr>
              <a:t> ID n48gfwmfdki)</a:t>
            </a:r>
            <a:endParaRPr lang="en-US" dirty="0">
              <a:solidFill>
                <a:schemeClr val="tx1"/>
              </a:solidFill>
            </a:endParaRPr>
          </a:p>
        </p:txBody>
      </p:sp>
      <p:sp>
        <p:nvSpPr>
          <p:cNvPr id="32" name="Rounded Rectangle 9"/>
          <p:cNvSpPr/>
          <p:nvPr/>
        </p:nvSpPr>
        <p:spPr>
          <a:xfrm>
            <a:off x="3072120" y="5620501"/>
            <a:ext cx="2723147" cy="529389"/>
          </a:xfrm>
          <a:prstGeom prst="roundRect">
            <a:avLst/>
          </a:prstGeom>
          <a:gradFill flip="none" rotWithShape="1">
            <a:gsLst>
              <a:gs pos="46000">
                <a:srgbClr val="1EA185"/>
              </a:gs>
              <a:gs pos="0">
                <a:srgbClr val="1EA185"/>
              </a:gs>
              <a:gs pos="46000">
                <a:schemeClr val="accent1">
                  <a:lumMod val="60000"/>
                  <a:lumOff val="40000"/>
                </a:schemeClr>
              </a:gs>
              <a:gs pos="100000">
                <a:schemeClr val="accent1">
                  <a:lumMod val="60000"/>
                  <a:lumOff val="40000"/>
                  <a:shade val="100000"/>
                  <a:satMod val="115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21 (</a:t>
            </a:r>
            <a:r>
              <a:rPr lang="en-US" dirty="0" err="1">
                <a:solidFill>
                  <a:schemeClr val="tx1"/>
                </a:solidFill>
              </a:rPr>
              <a:t>Tx</a:t>
            </a:r>
            <a:r>
              <a:rPr lang="en-US" dirty="0">
                <a:solidFill>
                  <a:schemeClr val="tx1"/>
                </a:solidFill>
              </a:rPr>
              <a:t> ID 4f5f8njdoam4)</a:t>
            </a:r>
            <a:endParaRPr lang="en-US" dirty="0">
              <a:solidFill>
                <a:schemeClr val="tx1"/>
              </a:solidFill>
            </a:endParaRPr>
          </a:p>
        </p:txBody>
      </p:sp>
      <p:cxnSp>
        <p:nvCxnSpPr>
          <p:cNvPr id="33" name="Elbow Connector 33"/>
          <p:cNvCxnSpPr/>
          <p:nvPr/>
        </p:nvCxnSpPr>
        <p:spPr>
          <a:xfrm flipV="1">
            <a:off x="2829172" y="5985566"/>
            <a:ext cx="4975936" cy="467678"/>
          </a:xfrm>
          <a:prstGeom prst="bentConnector3">
            <a:avLst>
              <a:gd name="adj1" fmla="val 86031"/>
            </a:avLst>
          </a:prstGeom>
          <a:ln w="19050">
            <a:solidFill>
              <a:schemeClr val="tx1">
                <a:lumMod val="50000"/>
                <a:lumOff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7" name="Hexagon 36"/>
          <p:cNvSpPr/>
          <p:nvPr/>
        </p:nvSpPr>
        <p:spPr>
          <a:xfrm>
            <a:off x="7805108" y="5716683"/>
            <a:ext cx="1445218" cy="530352"/>
          </a:xfrm>
          <a:prstGeom prst="hexagon">
            <a:avLst/>
          </a:prstGeom>
          <a:solidFill>
            <a:srgbClr val="44546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Calibri" panose="020F0502020204030204" charset="0"/>
                <a:ea typeface="Calibri" panose="020F0502020204030204" charset="0"/>
                <a:cs typeface="Calibri" panose="020F0502020204030204" charset="0"/>
              </a:rPr>
              <a:t>key image</a:t>
            </a:r>
            <a:endParaRPr lang="en-US" dirty="0">
              <a:latin typeface="Calibri" panose="020F0502020204030204" charset="0"/>
              <a:ea typeface="Calibri" panose="020F0502020204030204" charset="0"/>
              <a:cs typeface="Calibri" panose="020F0502020204030204" charset="0"/>
            </a:endParaRPr>
          </a:p>
        </p:txBody>
      </p:sp>
      <p:cxnSp>
        <p:nvCxnSpPr>
          <p:cNvPr id="38" name="Elbow Connector 38"/>
          <p:cNvCxnSpPr>
            <a:stCxn id="28" idx="1"/>
          </p:cNvCxnSpPr>
          <p:nvPr/>
        </p:nvCxnSpPr>
        <p:spPr>
          <a:xfrm rot="10800000" flipV="1">
            <a:off x="2829175" y="3464220"/>
            <a:ext cx="242947" cy="2989024"/>
          </a:xfrm>
          <a:prstGeom prst="bentConnector2">
            <a:avLst/>
          </a:prstGeom>
          <a:ln w="19050">
            <a:solidFill>
              <a:schemeClr val="tx1">
                <a:lumMod val="50000"/>
                <a:lumOff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6295582" y="2857754"/>
            <a:ext cx="0" cy="3028685"/>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5795267" y="2857754"/>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5795267" y="3472378"/>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5795267" y="4065230"/>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5795267" y="4672263"/>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5795267" y="5286887"/>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5795267" y="5886439"/>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6295582" y="3734308"/>
            <a:ext cx="246888"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48" name="Hexagon 47"/>
          <p:cNvSpPr/>
          <p:nvPr/>
        </p:nvSpPr>
        <p:spPr>
          <a:xfrm>
            <a:off x="6534686" y="3286037"/>
            <a:ext cx="3142713" cy="906906"/>
          </a:xfrm>
          <a:prstGeom prst="hexagon">
            <a:avLst/>
          </a:prstGeom>
          <a:solidFill>
            <a:schemeClr val="accent4">
              <a:lumMod val="60000"/>
              <a:lumOff val="4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solidFill>
                  <a:schemeClr val="tx1"/>
                </a:solidFill>
                <a:latin typeface="Calibri" panose="020F0502020204030204" charset="0"/>
                <a:ea typeface="Calibri" panose="020F0502020204030204" charset="0"/>
                <a:cs typeface="Calibri" panose="020F0502020204030204" charset="0"/>
              </a:rPr>
              <a:t>RingCT</a:t>
            </a:r>
            <a:r>
              <a:rPr lang="en-US" dirty="0">
                <a:solidFill>
                  <a:schemeClr val="tx1"/>
                </a:solidFill>
                <a:latin typeface="Calibri" panose="020F0502020204030204" charset="0"/>
                <a:ea typeface="Calibri" panose="020F0502020204030204" charset="0"/>
                <a:cs typeface="Calibri" panose="020F0502020204030204" charset="0"/>
              </a:rPr>
              <a:t> ring signature, signs difference between commitments</a:t>
            </a:r>
            <a:endParaRPr lang="en-US" dirty="0">
              <a:solidFill>
                <a:schemeClr val="tx1"/>
              </a:solidFill>
              <a:latin typeface="Calibri" panose="020F0502020204030204" charset="0"/>
              <a:ea typeface="Calibri" panose="020F0502020204030204" charset="0"/>
              <a:cs typeface="Calibri" panose="020F0502020204030204" charset="0"/>
            </a:endParaRPr>
          </a:p>
        </p:txBody>
      </p:sp>
      <p:sp>
        <p:nvSpPr>
          <p:cNvPr id="49" name="Rounded Rectangle 19"/>
          <p:cNvSpPr/>
          <p:nvPr/>
        </p:nvSpPr>
        <p:spPr>
          <a:xfrm>
            <a:off x="8640693" y="4569364"/>
            <a:ext cx="1103504" cy="529389"/>
          </a:xfrm>
          <a:prstGeom prst="roundRect">
            <a:avLst/>
          </a:prstGeom>
          <a:solidFill>
            <a:srgbClr val="6FD5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 XMR</a:t>
            </a:r>
            <a:endParaRPr lang="en-US" dirty="0">
              <a:solidFill>
                <a:schemeClr val="tx1"/>
              </a:solidFill>
            </a:endParaRPr>
          </a:p>
        </p:txBody>
      </p:sp>
      <p:cxnSp>
        <p:nvCxnSpPr>
          <p:cNvPr id="50" name="Straight Connector 49"/>
          <p:cNvCxnSpPr>
            <a:endCxn id="49" idx="0"/>
          </p:cNvCxnSpPr>
          <p:nvPr/>
        </p:nvCxnSpPr>
        <p:spPr>
          <a:xfrm>
            <a:off x="9184430" y="4192943"/>
            <a:ext cx="8015" cy="376421"/>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60" name="Hexagon 59"/>
          <p:cNvSpPr/>
          <p:nvPr/>
        </p:nvSpPr>
        <p:spPr>
          <a:xfrm>
            <a:off x="8042444" y="1649108"/>
            <a:ext cx="2911306" cy="730886"/>
          </a:xfrm>
          <a:prstGeom prst="hexagon">
            <a:avLst/>
          </a:prstGeom>
          <a:solidFill>
            <a:srgbClr val="44546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Calibri" panose="020F0502020204030204" charset="0"/>
                <a:ea typeface="Calibri" panose="020F0502020204030204" charset="0"/>
                <a:cs typeface="Calibri" panose="020F0502020204030204" charset="0"/>
              </a:rPr>
              <a:t>Pedersen commitment</a:t>
            </a:r>
            <a:endParaRPr lang="en-US" dirty="0">
              <a:latin typeface="Calibri" panose="020F0502020204030204" charset="0"/>
              <a:ea typeface="Calibri" panose="020F0502020204030204" charset="0"/>
              <a:cs typeface="Calibri" panose="020F0502020204030204" charset="0"/>
            </a:endParaRPr>
          </a:p>
          <a:p>
            <a:pPr algn="ctr"/>
            <a:r>
              <a:rPr lang="en-US" dirty="0" err="1">
                <a:solidFill>
                  <a:schemeClr val="bg1"/>
                </a:solidFill>
              </a:rPr>
              <a:t>rCT</a:t>
            </a:r>
            <a:r>
              <a:rPr lang="en-US" dirty="0">
                <a:solidFill>
                  <a:schemeClr val="bg1"/>
                </a:solidFill>
              </a:rPr>
              <a:t> = x*G + a*H(G)</a:t>
            </a:r>
            <a:endParaRPr lang="en-US" dirty="0">
              <a:solidFill>
                <a:schemeClr val="bg1"/>
              </a:solidFill>
            </a:endParaRPr>
          </a:p>
        </p:txBody>
      </p:sp>
      <p:sp>
        <p:nvSpPr>
          <p:cNvPr id="39" name="Rectangle 38"/>
          <p:cNvSpPr/>
          <p:nvPr/>
        </p:nvSpPr>
        <p:spPr>
          <a:xfrm rot="16200000">
            <a:off x="1547722" y="2380584"/>
            <a:ext cx="1221856" cy="336883"/>
          </a:xfrm>
          <a:prstGeom prst="rect">
            <a:avLst/>
          </a:prstGeom>
          <a:gradFill flip="none" rotWithShape="1">
            <a:gsLst>
              <a:gs pos="0">
                <a:srgbClr val="F84836"/>
              </a:gs>
              <a:gs pos="100000">
                <a:schemeClr val="bg1">
                  <a:lumMod val="9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61" name="Hexagon 60"/>
          <p:cNvSpPr/>
          <p:nvPr/>
        </p:nvSpPr>
        <p:spPr>
          <a:xfrm>
            <a:off x="10135606" y="5141599"/>
            <a:ext cx="1860775" cy="757952"/>
          </a:xfrm>
          <a:prstGeom prst="hexagon">
            <a:avLst/>
          </a:prstGeom>
          <a:solidFill>
            <a:srgbClr val="44546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Calibri" panose="020F0502020204030204" charset="0"/>
                <a:ea typeface="Calibri" panose="020F0502020204030204" charset="0"/>
                <a:cs typeface="Calibri" panose="020F0502020204030204" charset="0"/>
              </a:rPr>
              <a:t>Commitment public key</a:t>
            </a:r>
            <a:endParaRPr lang="en-US" dirty="0">
              <a:latin typeface="Calibri" panose="020F0502020204030204" charset="0"/>
              <a:ea typeface="Calibri" panose="020F0502020204030204" charset="0"/>
              <a:cs typeface="Calibri" panose="020F0502020204030204" charset="0"/>
            </a:endParaRPr>
          </a:p>
        </p:txBody>
      </p:sp>
      <p:cxnSp>
        <p:nvCxnSpPr>
          <p:cNvPr id="4" name="Connector: Elbow 3"/>
          <p:cNvCxnSpPr>
            <a:stCxn id="49" idx="3"/>
            <a:endCxn id="61" idx="3"/>
          </p:cNvCxnSpPr>
          <p:nvPr/>
        </p:nvCxnSpPr>
        <p:spPr>
          <a:xfrm>
            <a:off x="9744197" y="4834059"/>
            <a:ext cx="391409" cy="686516"/>
          </a:xfrm>
          <a:prstGeom prst="bentConnector3">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 name="Connector: Elbow 5"/>
          <p:cNvCxnSpPr>
            <a:stCxn id="14" idx="3"/>
          </p:cNvCxnSpPr>
          <p:nvPr/>
        </p:nvCxnSpPr>
        <p:spPr>
          <a:xfrm flipV="1">
            <a:off x="8636122" y="2250525"/>
            <a:ext cx="570188" cy="335678"/>
          </a:xfrm>
          <a:prstGeom prst="bentConnector3">
            <a:avLst>
              <a:gd name="adj1" fmla="val 99697"/>
            </a:avLst>
          </a:prstGeom>
          <a:ln w="19050">
            <a:solidFill>
              <a:schemeClr val="tx1">
                <a:lumMod val="50000"/>
                <a:lumOff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6840438" y="2401537"/>
            <a:ext cx="1795684" cy="369332"/>
          </a:xfrm>
          <a:prstGeom prst="rect">
            <a:avLst/>
          </a:prstGeom>
          <a:noFill/>
        </p:spPr>
        <p:txBody>
          <a:bodyPr wrap="none" rtlCol="0">
            <a:spAutoFit/>
          </a:bodyPr>
          <a:lstStyle/>
          <a:p>
            <a:r>
              <a:rPr lang="en-US" dirty="0"/>
              <a:t>Random Number</a:t>
            </a:r>
            <a:endParaRPr lang="en-US" dirty="0"/>
          </a:p>
        </p:txBody>
      </p:sp>
      <p:cxnSp>
        <p:nvCxnSpPr>
          <p:cNvPr id="62" name="Connector: Elbow 61"/>
          <p:cNvCxnSpPr>
            <a:stCxn id="63" idx="1"/>
          </p:cNvCxnSpPr>
          <p:nvPr/>
        </p:nvCxnSpPr>
        <p:spPr>
          <a:xfrm rot="10800000">
            <a:off x="9772737" y="2250524"/>
            <a:ext cx="762446" cy="333004"/>
          </a:xfrm>
          <a:prstGeom prst="bentConnector3">
            <a:avLst>
              <a:gd name="adj1" fmla="val 100009"/>
            </a:avLst>
          </a:prstGeom>
          <a:ln w="19050">
            <a:solidFill>
              <a:schemeClr val="tx1">
                <a:lumMod val="50000"/>
                <a:lumOff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10535183" y="2398862"/>
            <a:ext cx="1588384" cy="369332"/>
          </a:xfrm>
          <a:prstGeom prst="rect">
            <a:avLst/>
          </a:prstGeom>
          <a:noFill/>
        </p:spPr>
        <p:txBody>
          <a:bodyPr wrap="none" rtlCol="0">
            <a:spAutoFit/>
          </a:bodyPr>
          <a:lstStyle/>
          <a:p>
            <a:r>
              <a:rPr lang="en-US" dirty="0"/>
              <a:t>Actual Amount</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wipe(left)">
                                      <p:cBhvr>
                                        <p:cTn id="10" dur="500"/>
                                        <p:tgtEl>
                                          <p:spTgt spid="28"/>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wipe(left)">
                                      <p:cBhvr>
                                        <p:cTn id="13" dur="500"/>
                                        <p:tgtEl>
                                          <p:spTgt spid="29"/>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30"/>
                                        </p:tgtEl>
                                        <p:attrNameLst>
                                          <p:attrName>style.visibility</p:attrName>
                                        </p:attrNameLst>
                                      </p:cBhvr>
                                      <p:to>
                                        <p:strVal val="visible"/>
                                      </p:to>
                                    </p:set>
                                    <p:animEffect transition="in" filter="wipe(left)">
                                      <p:cBhvr>
                                        <p:cTn id="16" dur="500"/>
                                        <p:tgtEl>
                                          <p:spTgt spid="30"/>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wipe(left)">
                                      <p:cBhvr>
                                        <p:cTn id="19" dur="500"/>
                                        <p:tgtEl>
                                          <p:spTgt spid="31"/>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wipe(left)">
                                      <p:cBhvr>
                                        <p:cTn id="22" dur="500"/>
                                        <p:tgtEl>
                                          <p:spTgt spid="3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8"/>
                                        </p:tgtEl>
                                        <p:attrNameLst>
                                          <p:attrName>style.visibility</p:attrName>
                                        </p:attrNameLst>
                                      </p:cBhvr>
                                      <p:to>
                                        <p:strVal val="visible"/>
                                      </p:to>
                                    </p:set>
                                    <p:animEffect transition="in" filter="fade">
                                      <p:cBhvr>
                                        <p:cTn id="27" dur="500"/>
                                        <p:tgtEl>
                                          <p:spTgt spid="58"/>
                                        </p:tgtEl>
                                      </p:cBhvr>
                                    </p:animEffect>
                                  </p:childTnLst>
                                </p:cTn>
                              </p:par>
                              <p:par>
                                <p:cTn id="28" presetID="10" presetClass="entr" presetSubtype="0" fill="hold" nodeType="withEffect">
                                  <p:stCondLst>
                                    <p:cond delay="0"/>
                                  </p:stCondLst>
                                  <p:childTnLst>
                                    <p:set>
                                      <p:cBhvr>
                                        <p:cTn id="29" dur="1" fill="hold">
                                          <p:stCondLst>
                                            <p:cond delay="0"/>
                                          </p:stCondLst>
                                        </p:cTn>
                                        <p:tgtEl>
                                          <p:spTgt spid="57"/>
                                        </p:tgtEl>
                                        <p:attrNameLst>
                                          <p:attrName>style.visibility</p:attrName>
                                        </p:attrNameLst>
                                      </p:cBhvr>
                                      <p:to>
                                        <p:strVal val="visible"/>
                                      </p:to>
                                    </p:set>
                                    <p:animEffect transition="in" filter="fade">
                                      <p:cBhvr>
                                        <p:cTn id="30" dur="500"/>
                                        <p:tgtEl>
                                          <p:spTgt spid="57"/>
                                        </p:tgtEl>
                                      </p:cBhvr>
                                    </p:animEffect>
                                  </p:childTnLst>
                                </p:cTn>
                              </p:par>
                              <p:par>
                                <p:cTn id="31" presetID="10" presetClass="entr" presetSubtype="0" fill="hold" nodeType="withEffect">
                                  <p:stCondLst>
                                    <p:cond delay="0"/>
                                  </p:stCondLst>
                                  <p:childTnLst>
                                    <p:set>
                                      <p:cBhvr>
                                        <p:cTn id="32" dur="1" fill="hold">
                                          <p:stCondLst>
                                            <p:cond delay="0"/>
                                          </p:stCondLst>
                                        </p:cTn>
                                        <p:tgtEl>
                                          <p:spTgt spid="59"/>
                                        </p:tgtEl>
                                        <p:attrNameLst>
                                          <p:attrName>style.visibility</p:attrName>
                                        </p:attrNameLst>
                                      </p:cBhvr>
                                      <p:to>
                                        <p:strVal val="visible"/>
                                      </p:to>
                                    </p:set>
                                    <p:animEffect transition="in" filter="fade">
                                      <p:cBhvr>
                                        <p:cTn id="33" dur="500"/>
                                        <p:tgtEl>
                                          <p:spTgt spid="59"/>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0"/>
                                        </p:tgtEl>
                                        <p:attrNameLst>
                                          <p:attrName>style.visibility</p:attrName>
                                        </p:attrNameLst>
                                      </p:cBhvr>
                                      <p:to>
                                        <p:strVal val="visible"/>
                                      </p:to>
                                    </p:set>
                                    <p:animEffect transition="in" filter="fade">
                                      <p:cBhvr>
                                        <p:cTn id="36" dur="500"/>
                                        <p:tgtEl>
                                          <p:spTgt spid="60"/>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fade">
                                      <p:cBhvr>
                                        <p:cTn id="41" dur="500"/>
                                        <p:tgtEl>
                                          <p:spTgt spid="14"/>
                                        </p:tgtEl>
                                      </p:cBhvr>
                                    </p:animEffect>
                                  </p:childTnLst>
                                </p:cTn>
                              </p:par>
                              <p:par>
                                <p:cTn id="42" presetID="10" presetClass="entr" presetSubtype="0" fill="hold" nodeType="withEffect">
                                  <p:stCondLst>
                                    <p:cond delay="0"/>
                                  </p:stCondLst>
                                  <p:childTnLst>
                                    <p:set>
                                      <p:cBhvr>
                                        <p:cTn id="43" dur="1" fill="hold">
                                          <p:stCondLst>
                                            <p:cond delay="0"/>
                                          </p:stCondLst>
                                        </p:cTn>
                                        <p:tgtEl>
                                          <p:spTgt spid="6"/>
                                        </p:tgtEl>
                                        <p:attrNameLst>
                                          <p:attrName>style.visibility</p:attrName>
                                        </p:attrNameLst>
                                      </p:cBhvr>
                                      <p:to>
                                        <p:strVal val="visible"/>
                                      </p:to>
                                    </p:set>
                                    <p:animEffect transition="in" filter="fade">
                                      <p:cBhvr>
                                        <p:cTn id="44" dur="500"/>
                                        <p:tgtEl>
                                          <p:spTgt spid="6"/>
                                        </p:tgtEl>
                                      </p:cBhvr>
                                    </p:animEffect>
                                  </p:childTnLst>
                                </p:cTn>
                              </p:par>
                              <p:par>
                                <p:cTn id="45" presetID="10" presetClass="entr" presetSubtype="0" fill="hold" nodeType="withEffect">
                                  <p:stCondLst>
                                    <p:cond delay="0"/>
                                  </p:stCondLst>
                                  <p:childTnLst>
                                    <p:set>
                                      <p:cBhvr>
                                        <p:cTn id="46" dur="1" fill="hold">
                                          <p:stCondLst>
                                            <p:cond delay="0"/>
                                          </p:stCondLst>
                                        </p:cTn>
                                        <p:tgtEl>
                                          <p:spTgt spid="62"/>
                                        </p:tgtEl>
                                        <p:attrNameLst>
                                          <p:attrName>style.visibility</p:attrName>
                                        </p:attrNameLst>
                                      </p:cBhvr>
                                      <p:to>
                                        <p:strVal val="visible"/>
                                      </p:to>
                                    </p:set>
                                    <p:animEffect transition="in" filter="fade">
                                      <p:cBhvr>
                                        <p:cTn id="47" dur="500"/>
                                        <p:tgtEl>
                                          <p:spTgt spid="62"/>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3"/>
                                        </p:tgtEl>
                                        <p:attrNameLst>
                                          <p:attrName>style.visibility</p:attrName>
                                        </p:attrNameLst>
                                      </p:cBhvr>
                                      <p:to>
                                        <p:strVal val="visible"/>
                                      </p:to>
                                    </p:set>
                                    <p:animEffect transition="in" filter="fade">
                                      <p:cBhvr>
                                        <p:cTn id="50" dur="500"/>
                                        <p:tgtEl>
                                          <p:spTgt spid="63"/>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41"/>
                                        </p:tgtEl>
                                        <p:attrNameLst>
                                          <p:attrName>style.visibility</p:attrName>
                                        </p:attrNameLst>
                                      </p:cBhvr>
                                      <p:to>
                                        <p:strVal val="visible"/>
                                      </p:to>
                                    </p:set>
                                    <p:animEffect transition="in" filter="fade">
                                      <p:cBhvr>
                                        <p:cTn id="55" dur="500"/>
                                        <p:tgtEl>
                                          <p:spTgt spid="41"/>
                                        </p:tgtEl>
                                      </p:cBhvr>
                                    </p:animEffect>
                                  </p:childTnLst>
                                </p:cTn>
                              </p:par>
                              <p:par>
                                <p:cTn id="56" presetID="10" presetClass="entr" presetSubtype="0" fill="hold" nodeType="withEffect">
                                  <p:stCondLst>
                                    <p:cond delay="0"/>
                                  </p:stCondLst>
                                  <p:childTnLst>
                                    <p:set>
                                      <p:cBhvr>
                                        <p:cTn id="57" dur="1" fill="hold">
                                          <p:stCondLst>
                                            <p:cond delay="0"/>
                                          </p:stCondLst>
                                        </p:cTn>
                                        <p:tgtEl>
                                          <p:spTgt spid="40"/>
                                        </p:tgtEl>
                                        <p:attrNameLst>
                                          <p:attrName>style.visibility</p:attrName>
                                        </p:attrNameLst>
                                      </p:cBhvr>
                                      <p:to>
                                        <p:strVal val="visible"/>
                                      </p:to>
                                    </p:set>
                                    <p:animEffect transition="in" filter="fade">
                                      <p:cBhvr>
                                        <p:cTn id="58" dur="500"/>
                                        <p:tgtEl>
                                          <p:spTgt spid="40"/>
                                        </p:tgtEl>
                                      </p:cBhvr>
                                    </p:animEffect>
                                  </p:childTnLst>
                                </p:cTn>
                              </p:par>
                              <p:par>
                                <p:cTn id="59" presetID="10" presetClass="entr" presetSubtype="0" fill="hold" nodeType="withEffect">
                                  <p:stCondLst>
                                    <p:cond delay="0"/>
                                  </p:stCondLst>
                                  <p:childTnLst>
                                    <p:set>
                                      <p:cBhvr>
                                        <p:cTn id="60" dur="1" fill="hold">
                                          <p:stCondLst>
                                            <p:cond delay="0"/>
                                          </p:stCondLst>
                                        </p:cTn>
                                        <p:tgtEl>
                                          <p:spTgt spid="42"/>
                                        </p:tgtEl>
                                        <p:attrNameLst>
                                          <p:attrName>style.visibility</p:attrName>
                                        </p:attrNameLst>
                                      </p:cBhvr>
                                      <p:to>
                                        <p:strVal val="visible"/>
                                      </p:to>
                                    </p:set>
                                    <p:animEffect transition="in" filter="fade">
                                      <p:cBhvr>
                                        <p:cTn id="61" dur="500"/>
                                        <p:tgtEl>
                                          <p:spTgt spid="42"/>
                                        </p:tgtEl>
                                      </p:cBhvr>
                                    </p:animEffect>
                                  </p:childTnLst>
                                </p:cTn>
                              </p:par>
                              <p:par>
                                <p:cTn id="62" presetID="10" presetClass="entr" presetSubtype="0" fill="hold" nodeType="withEffect">
                                  <p:stCondLst>
                                    <p:cond delay="0"/>
                                  </p:stCondLst>
                                  <p:childTnLst>
                                    <p:set>
                                      <p:cBhvr>
                                        <p:cTn id="63" dur="1" fill="hold">
                                          <p:stCondLst>
                                            <p:cond delay="0"/>
                                          </p:stCondLst>
                                        </p:cTn>
                                        <p:tgtEl>
                                          <p:spTgt spid="43"/>
                                        </p:tgtEl>
                                        <p:attrNameLst>
                                          <p:attrName>style.visibility</p:attrName>
                                        </p:attrNameLst>
                                      </p:cBhvr>
                                      <p:to>
                                        <p:strVal val="visible"/>
                                      </p:to>
                                    </p:set>
                                    <p:animEffect transition="in" filter="fade">
                                      <p:cBhvr>
                                        <p:cTn id="64" dur="500"/>
                                        <p:tgtEl>
                                          <p:spTgt spid="43"/>
                                        </p:tgtEl>
                                      </p:cBhvr>
                                    </p:animEffect>
                                  </p:childTnLst>
                                </p:cTn>
                              </p:par>
                              <p:par>
                                <p:cTn id="65" presetID="10" presetClass="entr" presetSubtype="0" fill="hold" nodeType="withEffect">
                                  <p:stCondLst>
                                    <p:cond delay="0"/>
                                  </p:stCondLst>
                                  <p:childTnLst>
                                    <p:set>
                                      <p:cBhvr>
                                        <p:cTn id="66" dur="1" fill="hold">
                                          <p:stCondLst>
                                            <p:cond delay="0"/>
                                          </p:stCondLst>
                                        </p:cTn>
                                        <p:tgtEl>
                                          <p:spTgt spid="44"/>
                                        </p:tgtEl>
                                        <p:attrNameLst>
                                          <p:attrName>style.visibility</p:attrName>
                                        </p:attrNameLst>
                                      </p:cBhvr>
                                      <p:to>
                                        <p:strVal val="visible"/>
                                      </p:to>
                                    </p:set>
                                    <p:animEffect transition="in" filter="fade">
                                      <p:cBhvr>
                                        <p:cTn id="67" dur="500"/>
                                        <p:tgtEl>
                                          <p:spTgt spid="44"/>
                                        </p:tgtEl>
                                      </p:cBhvr>
                                    </p:animEffect>
                                  </p:childTnLst>
                                </p:cTn>
                              </p:par>
                              <p:par>
                                <p:cTn id="68" presetID="10" presetClass="entr" presetSubtype="0" fill="hold" nodeType="withEffect">
                                  <p:stCondLst>
                                    <p:cond delay="0"/>
                                  </p:stCondLst>
                                  <p:childTnLst>
                                    <p:set>
                                      <p:cBhvr>
                                        <p:cTn id="69" dur="1" fill="hold">
                                          <p:stCondLst>
                                            <p:cond delay="0"/>
                                          </p:stCondLst>
                                        </p:cTn>
                                        <p:tgtEl>
                                          <p:spTgt spid="45"/>
                                        </p:tgtEl>
                                        <p:attrNameLst>
                                          <p:attrName>style.visibility</p:attrName>
                                        </p:attrNameLst>
                                      </p:cBhvr>
                                      <p:to>
                                        <p:strVal val="visible"/>
                                      </p:to>
                                    </p:set>
                                    <p:animEffect transition="in" filter="fade">
                                      <p:cBhvr>
                                        <p:cTn id="70" dur="500"/>
                                        <p:tgtEl>
                                          <p:spTgt spid="45"/>
                                        </p:tgtEl>
                                      </p:cBhvr>
                                    </p:animEffect>
                                  </p:childTnLst>
                                </p:cTn>
                              </p:par>
                              <p:par>
                                <p:cTn id="71" presetID="10" presetClass="entr" presetSubtype="0" fill="hold" nodeType="withEffect">
                                  <p:stCondLst>
                                    <p:cond delay="0"/>
                                  </p:stCondLst>
                                  <p:childTnLst>
                                    <p:set>
                                      <p:cBhvr>
                                        <p:cTn id="72" dur="1" fill="hold">
                                          <p:stCondLst>
                                            <p:cond delay="0"/>
                                          </p:stCondLst>
                                        </p:cTn>
                                        <p:tgtEl>
                                          <p:spTgt spid="46"/>
                                        </p:tgtEl>
                                        <p:attrNameLst>
                                          <p:attrName>style.visibility</p:attrName>
                                        </p:attrNameLst>
                                      </p:cBhvr>
                                      <p:to>
                                        <p:strVal val="visible"/>
                                      </p:to>
                                    </p:set>
                                    <p:animEffect transition="in" filter="fade">
                                      <p:cBhvr>
                                        <p:cTn id="73" dur="500"/>
                                        <p:tgtEl>
                                          <p:spTgt spid="46"/>
                                        </p:tgtEl>
                                      </p:cBhvr>
                                    </p:animEffect>
                                  </p:childTnLst>
                                </p:cTn>
                              </p:par>
                              <p:par>
                                <p:cTn id="74" presetID="10" presetClass="entr" presetSubtype="0" fill="hold" nodeType="withEffect">
                                  <p:stCondLst>
                                    <p:cond delay="0"/>
                                  </p:stCondLst>
                                  <p:childTnLst>
                                    <p:set>
                                      <p:cBhvr>
                                        <p:cTn id="75" dur="1" fill="hold">
                                          <p:stCondLst>
                                            <p:cond delay="0"/>
                                          </p:stCondLst>
                                        </p:cTn>
                                        <p:tgtEl>
                                          <p:spTgt spid="47"/>
                                        </p:tgtEl>
                                        <p:attrNameLst>
                                          <p:attrName>style.visibility</p:attrName>
                                        </p:attrNameLst>
                                      </p:cBhvr>
                                      <p:to>
                                        <p:strVal val="visible"/>
                                      </p:to>
                                    </p:set>
                                    <p:animEffect transition="in" filter="fade">
                                      <p:cBhvr>
                                        <p:cTn id="76" dur="500"/>
                                        <p:tgtEl>
                                          <p:spTgt spid="47"/>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48"/>
                                        </p:tgtEl>
                                        <p:attrNameLst>
                                          <p:attrName>style.visibility</p:attrName>
                                        </p:attrNameLst>
                                      </p:cBhvr>
                                      <p:to>
                                        <p:strVal val="visible"/>
                                      </p:to>
                                    </p:set>
                                    <p:animEffect transition="in" filter="fade">
                                      <p:cBhvr>
                                        <p:cTn id="79" dur="500"/>
                                        <p:tgtEl>
                                          <p:spTgt spid="48"/>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50"/>
                                        </p:tgtEl>
                                        <p:attrNameLst>
                                          <p:attrName>style.visibility</p:attrName>
                                        </p:attrNameLst>
                                      </p:cBhvr>
                                      <p:to>
                                        <p:strVal val="visible"/>
                                      </p:to>
                                    </p:set>
                                    <p:animEffect transition="in" filter="fade">
                                      <p:cBhvr>
                                        <p:cTn id="84" dur="500"/>
                                        <p:tgtEl>
                                          <p:spTgt spid="50"/>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49"/>
                                        </p:tgtEl>
                                        <p:attrNameLst>
                                          <p:attrName>style.visibility</p:attrName>
                                        </p:attrNameLst>
                                      </p:cBhvr>
                                      <p:to>
                                        <p:strVal val="visible"/>
                                      </p:to>
                                    </p:set>
                                    <p:animEffect transition="in" filter="fade">
                                      <p:cBhvr>
                                        <p:cTn id="87" dur="500"/>
                                        <p:tgtEl>
                                          <p:spTgt spid="49"/>
                                        </p:tgtEl>
                                      </p:cBhvr>
                                    </p:animEffect>
                                  </p:childTnLst>
                                </p:cTn>
                              </p:par>
                            </p:childTnLst>
                          </p:cTn>
                        </p:par>
                        <p:par>
                          <p:cTn id="88" fill="hold">
                            <p:stCondLst>
                              <p:cond delay="500"/>
                            </p:stCondLst>
                            <p:childTnLst>
                              <p:par>
                                <p:cTn id="89" presetID="10" presetClass="entr" presetSubtype="0" fill="hold" nodeType="afterEffect">
                                  <p:stCondLst>
                                    <p:cond delay="0"/>
                                  </p:stCondLst>
                                  <p:childTnLst>
                                    <p:set>
                                      <p:cBhvr>
                                        <p:cTn id="90" dur="1" fill="hold">
                                          <p:stCondLst>
                                            <p:cond delay="0"/>
                                          </p:stCondLst>
                                        </p:cTn>
                                        <p:tgtEl>
                                          <p:spTgt spid="4"/>
                                        </p:tgtEl>
                                        <p:attrNameLst>
                                          <p:attrName>style.visibility</p:attrName>
                                        </p:attrNameLst>
                                      </p:cBhvr>
                                      <p:to>
                                        <p:strVal val="visible"/>
                                      </p:to>
                                    </p:set>
                                    <p:animEffect transition="in" filter="fade">
                                      <p:cBhvr>
                                        <p:cTn id="91" dur="500"/>
                                        <p:tgtEl>
                                          <p:spTgt spid="4"/>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61"/>
                                        </p:tgtEl>
                                        <p:attrNameLst>
                                          <p:attrName>style.visibility</p:attrName>
                                        </p:attrNameLst>
                                      </p:cBhvr>
                                      <p:to>
                                        <p:strVal val="visible"/>
                                      </p:to>
                                    </p:set>
                                    <p:animEffect transition="in" filter="fade">
                                      <p:cBhvr>
                                        <p:cTn id="94"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animBg="1"/>
      <p:bldP spid="29" grpId="0" animBg="1"/>
      <p:bldP spid="30" grpId="0" animBg="1"/>
      <p:bldP spid="31" grpId="0" animBg="1"/>
      <p:bldP spid="32" grpId="0" animBg="1"/>
      <p:bldP spid="48" grpId="0" animBg="1"/>
      <p:bldP spid="49" grpId="0" animBg="1"/>
      <p:bldP spid="60" grpId="0" animBg="1"/>
      <p:bldP spid="61" grpId="0" animBg="1"/>
      <p:bldP spid="14" grpId="0"/>
      <p:bldP spid="6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zh-CN" altLang="en-US" b="1" dirty="0">
                <a:ea typeface="宋体" panose="02010600030101010101" pitchFamily="2" charset="-122"/>
                <a:sym typeface="+mn-ea"/>
              </a:rPr>
              <a:t>环签名</a:t>
            </a:r>
            <a:r>
              <a:rPr lang="en-US" b="1" dirty="0">
                <a:sym typeface="+mn-ea"/>
              </a:rPr>
              <a:t> &amp; </a:t>
            </a:r>
            <a:r>
              <a:rPr lang="zh-CN" altLang="en-US" b="1" dirty="0">
                <a:ea typeface="宋体" panose="02010600030101010101" pitchFamily="2" charset="-122"/>
                <a:sym typeface="+mn-ea"/>
              </a:rPr>
              <a:t>隐私交易</a:t>
            </a:r>
            <a:r>
              <a:rPr lang="en-US" altLang="zh-CN" b="1" dirty="0">
                <a:ea typeface="宋体" panose="02010600030101010101" pitchFamily="2" charset="-122"/>
                <a:sym typeface="+mn-ea"/>
              </a:rPr>
              <a:t>(</a:t>
            </a:r>
            <a:r>
              <a:rPr lang="en-US" b="1" dirty="0" err="1">
                <a:sym typeface="+mn-ea"/>
              </a:rPr>
              <a:t>RingCT)</a:t>
            </a:r>
            <a:endParaRPr lang="en-US" b="1" dirty="0"/>
          </a:p>
        </p:txBody>
      </p:sp>
      <p:sp>
        <p:nvSpPr>
          <p:cNvPr id="5" name="Rounded Rectangle 4"/>
          <p:cNvSpPr/>
          <p:nvPr/>
        </p:nvSpPr>
        <p:spPr>
          <a:xfrm>
            <a:off x="567461" y="2513546"/>
            <a:ext cx="2723145"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a:t>
            </a:r>
            <a:endParaRPr lang="en-US" dirty="0">
              <a:solidFill>
                <a:schemeClr val="tx1"/>
              </a:solidFill>
            </a:endParaRPr>
          </a:p>
        </p:txBody>
      </p:sp>
      <p:sp>
        <p:nvSpPr>
          <p:cNvPr id="6" name="Rounded Rectangle 5"/>
          <p:cNvSpPr/>
          <p:nvPr/>
        </p:nvSpPr>
        <p:spPr>
          <a:xfrm>
            <a:off x="567460" y="3120012"/>
            <a:ext cx="2723147" cy="529389"/>
          </a:xfrm>
          <a:prstGeom prst="roundRect">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8</a:t>
            </a:r>
            <a:endParaRPr lang="en-US" dirty="0">
              <a:solidFill>
                <a:schemeClr val="tx1"/>
              </a:solidFill>
            </a:endParaRPr>
          </a:p>
        </p:txBody>
      </p:sp>
      <p:sp>
        <p:nvSpPr>
          <p:cNvPr id="7" name="Rounded Rectangle 6"/>
          <p:cNvSpPr/>
          <p:nvPr/>
        </p:nvSpPr>
        <p:spPr>
          <a:xfrm>
            <a:off x="567459" y="3726478"/>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11</a:t>
            </a:r>
            <a:endParaRPr lang="en-US" dirty="0">
              <a:solidFill>
                <a:schemeClr val="tx1"/>
              </a:solidFill>
            </a:endParaRPr>
          </a:p>
        </p:txBody>
      </p:sp>
      <p:sp>
        <p:nvSpPr>
          <p:cNvPr id="8" name="Rounded Rectangle 7"/>
          <p:cNvSpPr/>
          <p:nvPr/>
        </p:nvSpPr>
        <p:spPr>
          <a:xfrm>
            <a:off x="567461" y="4328056"/>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15</a:t>
            </a:r>
            <a:endParaRPr lang="en-US" dirty="0">
              <a:solidFill>
                <a:schemeClr val="tx1"/>
              </a:solidFill>
            </a:endParaRPr>
          </a:p>
        </p:txBody>
      </p:sp>
      <p:sp>
        <p:nvSpPr>
          <p:cNvPr id="9" name="Rounded Rectangle 8"/>
          <p:cNvSpPr/>
          <p:nvPr/>
        </p:nvSpPr>
        <p:spPr>
          <a:xfrm>
            <a:off x="567460" y="4934522"/>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18</a:t>
            </a:r>
            <a:endParaRPr lang="en-US" dirty="0">
              <a:solidFill>
                <a:schemeClr val="tx1"/>
              </a:solidFill>
            </a:endParaRPr>
          </a:p>
        </p:txBody>
      </p:sp>
      <p:sp>
        <p:nvSpPr>
          <p:cNvPr id="10" name="Rounded Rectangle 9"/>
          <p:cNvSpPr/>
          <p:nvPr/>
        </p:nvSpPr>
        <p:spPr>
          <a:xfrm>
            <a:off x="567459" y="5540988"/>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21</a:t>
            </a:r>
            <a:endParaRPr lang="en-US" dirty="0">
              <a:solidFill>
                <a:schemeClr val="tx1"/>
              </a:solidFill>
            </a:endParaRPr>
          </a:p>
        </p:txBody>
      </p:sp>
      <p:sp>
        <p:nvSpPr>
          <p:cNvPr id="40" name="TextBox 39"/>
          <p:cNvSpPr txBox="1"/>
          <p:nvPr/>
        </p:nvSpPr>
        <p:spPr>
          <a:xfrm>
            <a:off x="1607725" y="1858586"/>
            <a:ext cx="642620" cy="368300"/>
          </a:xfrm>
          <a:prstGeom prst="rect">
            <a:avLst/>
          </a:prstGeom>
          <a:noFill/>
        </p:spPr>
        <p:txBody>
          <a:bodyPr wrap="none" rtlCol="0">
            <a:spAutoFit/>
          </a:bodyPr>
          <a:lstStyle/>
          <a:p>
            <a:pPr algn="ctr"/>
            <a:r>
              <a:rPr lang="zh-CN" altLang="en-US" b="1" dirty="0">
                <a:ea typeface="宋体" panose="02010600030101010101" pitchFamily="2" charset="-122"/>
              </a:rPr>
              <a:t>输入</a:t>
            </a:r>
            <a:endParaRPr lang="zh-CN" altLang="en-US" b="1" dirty="0">
              <a:ea typeface="宋体" panose="02010600030101010101" pitchFamily="2" charset="-122"/>
            </a:endParaRPr>
          </a:p>
        </p:txBody>
      </p:sp>
      <p:grpSp>
        <p:nvGrpSpPr>
          <p:cNvPr id="4" name="Group 3"/>
          <p:cNvGrpSpPr/>
          <p:nvPr/>
        </p:nvGrpSpPr>
        <p:grpSpPr>
          <a:xfrm>
            <a:off x="3290607" y="3067532"/>
            <a:ext cx="8106263" cy="1492439"/>
            <a:chOff x="3290607" y="3067532"/>
            <a:chExt cx="8106263" cy="1492439"/>
          </a:xfrm>
        </p:grpSpPr>
        <p:grpSp>
          <p:nvGrpSpPr>
            <p:cNvPr id="3" name="Group 2"/>
            <p:cNvGrpSpPr/>
            <p:nvPr/>
          </p:nvGrpSpPr>
          <p:grpSpPr>
            <a:xfrm>
              <a:off x="4094922" y="3619067"/>
              <a:ext cx="7301948" cy="940904"/>
              <a:chOff x="4094922" y="3619067"/>
              <a:chExt cx="7301948" cy="940904"/>
            </a:xfrm>
          </p:grpSpPr>
          <p:grpSp>
            <p:nvGrpSpPr>
              <p:cNvPr id="63" name="Group 62"/>
              <p:cNvGrpSpPr/>
              <p:nvPr/>
            </p:nvGrpSpPr>
            <p:grpSpPr>
              <a:xfrm>
                <a:off x="4094922" y="3862773"/>
                <a:ext cx="6515885" cy="449679"/>
                <a:chOff x="4094922" y="3862773"/>
                <a:chExt cx="6515885" cy="449679"/>
              </a:xfrm>
            </p:grpSpPr>
            <p:sp>
              <p:nvSpPr>
                <p:cNvPr id="58" name="Arrow: Right 57"/>
                <p:cNvSpPr/>
                <p:nvPr/>
              </p:nvSpPr>
              <p:spPr>
                <a:xfrm>
                  <a:off x="5155096" y="3866584"/>
                  <a:ext cx="1215015" cy="445867"/>
                </a:xfrm>
                <a:prstGeom prst="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Arrow: Right 58"/>
                <p:cNvSpPr/>
                <p:nvPr/>
              </p:nvSpPr>
              <p:spPr>
                <a:xfrm>
                  <a:off x="6215270" y="3862775"/>
                  <a:ext cx="1215015" cy="445867"/>
                </a:xfrm>
                <a:prstGeom prst="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Arrow: Right 55"/>
                <p:cNvSpPr/>
                <p:nvPr/>
              </p:nvSpPr>
              <p:spPr>
                <a:xfrm>
                  <a:off x="4094922" y="3866585"/>
                  <a:ext cx="1215015" cy="445867"/>
                </a:xfrm>
                <a:prstGeom prst="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Arrow: Right 59"/>
                <p:cNvSpPr/>
                <p:nvPr/>
              </p:nvSpPr>
              <p:spPr>
                <a:xfrm>
                  <a:off x="7275444" y="3862775"/>
                  <a:ext cx="1215015" cy="445867"/>
                </a:xfrm>
                <a:prstGeom prst="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Arrow: Right 60"/>
                <p:cNvSpPr/>
                <p:nvPr/>
              </p:nvSpPr>
              <p:spPr>
                <a:xfrm>
                  <a:off x="8335618" y="3862774"/>
                  <a:ext cx="1215015" cy="445867"/>
                </a:xfrm>
                <a:prstGeom prst="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Arrow: Right 61"/>
                <p:cNvSpPr/>
                <p:nvPr/>
              </p:nvSpPr>
              <p:spPr>
                <a:xfrm>
                  <a:off x="9395792" y="3862773"/>
                  <a:ext cx="1215015" cy="445867"/>
                </a:xfrm>
                <a:prstGeom prst="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p:cNvSpPr/>
              <p:nvPr/>
            </p:nvSpPr>
            <p:spPr>
              <a:xfrm>
                <a:off x="4094922" y="3619067"/>
                <a:ext cx="940904" cy="940904"/>
              </a:xfrm>
              <a:prstGeom prst="rect">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5155096" y="3619067"/>
                <a:ext cx="940904" cy="940904"/>
              </a:xfrm>
              <a:prstGeom prst="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215270" y="3619067"/>
                <a:ext cx="940904" cy="940904"/>
              </a:xfrm>
              <a:prstGeom prst="rect">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7275444" y="3619067"/>
                <a:ext cx="940904" cy="940904"/>
              </a:xfrm>
              <a:prstGeom prst="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8335618" y="3619067"/>
                <a:ext cx="940904" cy="940904"/>
              </a:xfrm>
              <a:prstGeom prst="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9395792" y="3619067"/>
                <a:ext cx="940904" cy="940904"/>
              </a:xfrm>
              <a:prstGeom prst="rect">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10455966" y="3619067"/>
                <a:ext cx="940904" cy="940904"/>
              </a:xfrm>
              <a:prstGeom prst="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7" name="Straight Connector 16"/>
            <p:cNvCxnSpPr>
              <a:stCxn id="6" idx="3"/>
            </p:cNvCxnSpPr>
            <p:nvPr/>
          </p:nvCxnSpPr>
          <p:spPr>
            <a:xfrm flipV="1">
              <a:off x="3290607" y="3384706"/>
              <a:ext cx="7635811" cy="1"/>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9862076" y="3384706"/>
              <a:ext cx="0" cy="234361"/>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6703463" y="3384706"/>
              <a:ext cx="0" cy="234361"/>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4579695" y="3384706"/>
              <a:ext cx="0" cy="234361"/>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52" name="TextBox 51"/>
            <p:cNvSpPr txBox="1"/>
            <p:nvPr/>
          </p:nvSpPr>
          <p:spPr>
            <a:xfrm>
              <a:off x="10505177" y="3067532"/>
              <a:ext cx="868680" cy="368300"/>
            </a:xfrm>
            <a:prstGeom prst="rect">
              <a:avLst/>
            </a:prstGeom>
            <a:noFill/>
          </p:spPr>
          <p:txBody>
            <a:bodyPr wrap="none" rtlCol="0">
              <a:spAutoFit/>
            </a:bodyPr>
            <a:lstStyle/>
            <a:p>
              <a:pPr algn="ctr"/>
              <a:r>
                <a:rPr lang="zh-CN" altLang="en-US" dirty="0">
                  <a:ea typeface="宋体" panose="02010600030101010101" pitchFamily="2" charset="-122"/>
                </a:rPr>
                <a:t>当前的</a:t>
              </a:r>
              <a:endParaRPr lang="zh-CN" altLang="en-US" dirty="0">
                <a:ea typeface="宋体" panose="02010600030101010101" pitchFamily="2" charset="-122"/>
              </a:endParaRPr>
            </a:p>
          </p:txBody>
        </p:sp>
        <p:sp>
          <p:nvSpPr>
            <p:cNvPr id="53" name="TextBox 52"/>
            <p:cNvSpPr txBox="1"/>
            <p:nvPr/>
          </p:nvSpPr>
          <p:spPr>
            <a:xfrm>
              <a:off x="3901307" y="3067532"/>
              <a:ext cx="868680" cy="368300"/>
            </a:xfrm>
            <a:prstGeom prst="rect">
              <a:avLst/>
            </a:prstGeom>
            <a:noFill/>
          </p:spPr>
          <p:txBody>
            <a:bodyPr wrap="none" rtlCol="0">
              <a:spAutoFit/>
            </a:bodyPr>
            <a:lstStyle/>
            <a:p>
              <a:pPr algn="ctr"/>
              <a:r>
                <a:rPr lang="zh-CN" altLang="en-US" dirty="0">
                  <a:ea typeface="宋体" panose="02010600030101010101" pitchFamily="2" charset="-122"/>
                </a:rPr>
                <a:t>以前的</a:t>
              </a:r>
              <a:endParaRPr lang="zh-CN" altLang="en-US" dirty="0">
                <a:ea typeface="宋体" panose="02010600030101010101" pitchFamily="2" charset="-122"/>
              </a:endParaRPr>
            </a:p>
          </p:txBody>
        </p:sp>
      </p:grpSp>
      <p:sp>
        <p:nvSpPr>
          <p:cNvPr id="64" name="TextBox 63"/>
          <p:cNvSpPr txBox="1"/>
          <p:nvPr/>
        </p:nvSpPr>
        <p:spPr>
          <a:xfrm>
            <a:off x="3479087" y="4557508"/>
            <a:ext cx="2172581" cy="646331"/>
          </a:xfrm>
          <a:prstGeom prst="rect">
            <a:avLst/>
          </a:prstGeom>
          <a:noFill/>
        </p:spPr>
        <p:txBody>
          <a:bodyPr wrap="none" rtlCol="0">
            <a:spAutoFit/>
          </a:bodyPr>
          <a:lstStyle/>
          <a:p>
            <a:pPr algn="ctr"/>
            <a:r>
              <a:rPr lang="en-US" dirty="0"/>
              <a:t>Coinbase Transaction</a:t>
            </a:r>
            <a:endParaRPr lang="en-US" dirty="0"/>
          </a:p>
          <a:p>
            <a:pPr algn="ctr"/>
            <a:r>
              <a:rPr lang="en-US" dirty="0"/>
              <a:t>(New Money)</a:t>
            </a:r>
            <a:endParaRPr lang="en-US" dirty="0"/>
          </a:p>
        </p:txBody>
      </p:sp>
      <p:sp>
        <p:nvSpPr>
          <p:cNvPr id="65" name="TextBox 64"/>
          <p:cNvSpPr txBox="1"/>
          <p:nvPr/>
        </p:nvSpPr>
        <p:spPr>
          <a:xfrm>
            <a:off x="5941772" y="4565190"/>
            <a:ext cx="1487907" cy="646331"/>
          </a:xfrm>
          <a:prstGeom prst="rect">
            <a:avLst/>
          </a:prstGeom>
          <a:noFill/>
        </p:spPr>
        <p:txBody>
          <a:bodyPr wrap="none" rtlCol="0">
            <a:spAutoFit/>
          </a:bodyPr>
          <a:lstStyle/>
          <a:p>
            <a:pPr algn="ctr"/>
            <a:r>
              <a:rPr lang="en-US" dirty="0"/>
              <a:t>Input Actually</a:t>
            </a:r>
            <a:endParaRPr lang="en-US" dirty="0"/>
          </a:p>
          <a:p>
            <a:pPr algn="ctr"/>
            <a:r>
              <a:rPr lang="en-US" dirty="0"/>
              <a:t>Spent</a:t>
            </a:r>
            <a:endParaRPr lang="en-US" dirty="0"/>
          </a:p>
        </p:txBody>
      </p:sp>
      <p:sp>
        <p:nvSpPr>
          <p:cNvPr id="66" name="TextBox 65"/>
          <p:cNvSpPr txBox="1"/>
          <p:nvPr/>
        </p:nvSpPr>
        <p:spPr>
          <a:xfrm>
            <a:off x="9030892" y="4565190"/>
            <a:ext cx="1662379" cy="646331"/>
          </a:xfrm>
          <a:prstGeom prst="rect">
            <a:avLst/>
          </a:prstGeom>
          <a:noFill/>
        </p:spPr>
        <p:txBody>
          <a:bodyPr wrap="none" rtlCol="0">
            <a:spAutoFit/>
          </a:bodyPr>
          <a:lstStyle/>
          <a:p>
            <a:pPr algn="ctr"/>
            <a:r>
              <a:rPr lang="en-US" dirty="0"/>
              <a:t>Someone Else</a:t>
            </a:r>
            <a:endParaRPr lang="en-US" dirty="0"/>
          </a:p>
          <a:p>
            <a:pPr algn="ctr"/>
            <a:r>
              <a:rPr lang="en-US" dirty="0"/>
              <a:t>Borrowed Input</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0"/>
                                        </p:tgtEl>
                                        <p:attrNameLst>
                                          <p:attrName>style.visibility</p:attrName>
                                        </p:attrNameLst>
                                      </p:cBhvr>
                                      <p:to>
                                        <p:strVal val="visible"/>
                                      </p:to>
                                    </p:set>
                                    <p:animEffect transition="in" filter="fade">
                                      <p:cBhvr>
                                        <p:cTn id="25" dur="500"/>
                                        <p:tgtEl>
                                          <p:spTgt spid="40"/>
                                        </p:tgtEl>
                                      </p:cBhvr>
                                    </p:animEffect>
                                  </p:childTnLst>
                                </p:cTn>
                              </p:par>
                            </p:childTnLst>
                          </p:cTn>
                        </p:par>
                        <p:par>
                          <p:cTn id="26" fill="hold">
                            <p:stCondLst>
                              <p:cond delay="500"/>
                            </p:stCondLst>
                            <p:childTnLst>
                              <p:par>
                                <p:cTn id="27" presetID="22" presetClass="entr" presetSubtype="8" fill="hold" nodeType="after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wipe(left)">
                                      <p:cBhvr>
                                        <p:cTn id="29" dur="500"/>
                                        <p:tgtEl>
                                          <p:spTgt spid="4"/>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4"/>
                                        </p:tgtEl>
                                        <p:attrNameLst>
                                          <p:attrName>style.visibility</p:attrName>
                                        </p:attrNameLst>
                                      </p:cBhvr>
                                      <p:to>
                                        <p:strVal val="visible"/>
                                      </p:to>
                                    </p:set>
                                    <p:animEffect transition="in" filter="fade">
                                      <p:cBhvr>
                                        <p:cTn id="34" dur="500"/>
                                        <p:tgtEl>
                                          <p:spTgt spid="64"/>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5"/>
                                        </p:tgtEl>
                                        <p:attrNameLst>
                                          <p:attrName>style.visibility</p:attrName>
                                        </p:attrNameLst>
                                      </p:cBhvr>
                                      <p:to>
                                        <p:strVal val="visible"/>
                                      </p:to>
                                    </p:set>
                                    <p:animEffect transition="in" filter="fade">
                                      <p:cBhvr>
                                        <p:cTn id="39" dur="500"/>
                                        <p:tgtEl>
                                          <p:spTgt spid="65"/>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6"/>
                                        </p:tgtEl>
                                        <p:attrNameLst>
                                          <p:attrName>style.visibility</p:attrName>
                                        </p:attrNameLst>
                                      </p:cBhvr>
                                      <p:to>
                                        <p:strVal val="visible"/>
                                      </p:to>
                                    </p:set>
                                    <p:animEffect transition="in" filter="fade">
                                      <p:cBhvr>
                                        <p:cTn id="44"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40" grpId="0"/>
      <p:bldP spid="64" grpId="0"/>
      <p:bldP spid="65" grpId="0"/>
      <p:bldP spid="6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zh-CN" altLang="en-US" b="1" dirty="0">
                <a:ea typeface="宋体" panose="02010600030101010101" pitchFamily="2" charset="-122"/>
              </a:rPr>
              <a:t>如何选择输入？</a:t>
            </a:r>
            <a:endParaRPr lang="zh-CN" altLang="en-US" b="1" dirty="0">
              <a:ea typeface="宋体" panose="02010600030101010101" pitchFamily="2" charset="-122"/>
            </a:endParaRPr>
          </a:p>
        </p:txBody>
      </p:sp>
      <p:sp>
        <p:nvSpPr>
          <p:cNvPr id="5" name="Rectangle 4"/>
          <p:cNvSpPr/>
          <p:nvPr/>
        </p:nvSpPr>
        <p:spPr>
          <a:xfrm>
            <a:off x="838200" y="3379304"/>
            <a:ext cx="10515600" cy="768626"/>
          </a:xfrm>
          <a:prstGeom prst="rect">
            <a:avLst/>
          </a:prstGeom>
          <a:solidFill>
            <a:srgbClr val="54823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solidFill>
                  <a:schemeClr val="tx1"/>
                </a:solidFill>
                <a:ea typeface="宋体" panose="02010600030101010101" pitchFamily="2" charset="-122"/>
              </a:rPr>
              <a:t>门罗币第一次启动</a:t>
            </a:r>
            <a:endParaRPr lang="zh-CN" altLang="en-US" dirty="0">
              <a:solidFill>
                <a:schemeClr val="tx1"/>
              </a:solidFill>
              <a:ea typeface="宋体" panose="02010600030101010101" pitchFamily="2" charset="-122"/>
            </a:endParaRPr>
          </a:p>
        </p:txBody>
      </p:sp>
      <p:sp>
        <p:nvSpPr>
          <p:cNvPr id="6" name="Rectangle 5"/>
          <p:cNvSpPr/>
          <p:nvPr/>
        </p:nvSpPr>
        <p:spPr>
          <a:xfrm>
            <a:off x="838200" y="4147930"/>
            <a:ext cx="10515600" cy="768626"/>
          </a:xfrm>
          <a:prstGeom prst="rect">
            <a:avLst/>
          </a:prstGeom>
          <a:gradFill flip="none" rotWithShape="1">
            <a:gsLst>
              <a:gs pos="0">
                <a:schemeClr val="accent6">
                  <a:lumMod val="20000"/>
                  <a:lumOff val="80000"/>
                </a:schemeClr>
              </a:gs>
              <a:gs pos="91000">
                <a:srgbClr val="548235"/>
              </a:gs>
              <a:gs pos="100000">
                <a:srgbClr val="54823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solidFill>
                  <a:schemeClr val="tx1"/>
                </a:solidFill>
                <a:ea typeface="宋体" panose="02010600030101010101" pitchFamily="2" charset="-122"/>
              </a:rPr>
              <a:t>当前状态</a:t>
            </a:r>
            <a:r>
              <a:rPr lang="en-US" altLang="zh-CN" dirty="0">
                <a:solidFill>
                  <a:schemeClr val="tx1"/>
                </a:solidFill>
                <a:ea typeface="宋体" panose="02010600030101010101" pitchFamily="2" charset="-122"/>
              </a:rPr>
              <a:t>(</a:t>
            </a:r>
            <a:r>
              <a:rPr lang="zh-CN" altLang="en-US" dirty="0">
                <a:solidFill>
                  <a:schemeClr val="tx1"/>
                </a:solidFill>
                <a:ea typeface="宋体" panose="02010600030101010101" pitchFamily="2" charset="-122"/>
              </a:rPr>
              <a:t>改进过的三角分布算法</a:t>
            </a:r>
            <a:r>
              <a:rPr lang="en-US" altLang="zh-CN" dirty="0">
                <a:solidFill>
                  <a:schemeClr val="tx1"/>
                </a:solidFill>
                <a:ea typeface="宋体" panose="02010600030101010101" pitchFamily="2" charset="-122"/>
              </a:rPr>
              <a:t>)</a:t>
            </a:r>
            <a:endParaRPr lang="en-US" altLang="zh-CN" dirty="0">
              <a:solidFill>
                <a:schemeClr val="tx1"/>
              </a:solidFill>
              <a:ea typeface="宋体" panose="02010600030101010101" pitchFamily="2" charset="-122"/>
            </a:endParaRPr>
          </a:p>
        </p:txBody>
      </p:sp>
      <p:sp>
        <p:nvSpPr>
          <p:cNvPr id="7" name="Rectangle 6"/>
          <p:cNvSpPr/>
          <p:nvPr/>
        </p:nvSpPr>
        <p:spPr>
          <a:xfrm>
            <a:off x="838200" y="4916556"/>
            <a:ext cx="10515600" cy="768626"/>
          </a:xfrm>
          <a:prstGeom prst="rect">
            <a:avLst/>
          </a:prstGeom>
          <a:gradFill flip="none" rotWithShape="1">
            <a:gsLst>
              <a:gs pos="70000">
                <a:srgbClr val="9BB987"/>
              </a:gs>
              <a:gs pos="0">
                <a:schemeClr val="accent6">
                  <a:lumMod val="20000"/>
                  <a:lumOff val="80000"/>
                </a:schemeClr>
              </a:gs>
              <a:gs pos="96000">
                <a:srgbClr val="548235"/>
              </a:gs>
              <a:gs pos="100000">
                <a:srgbClr val="54823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solidFill>
                  <a:schemeClr val="tx1"/>
                </a:solidFill>
                <a:ea typeface="宋体" panose="02010600030101010101" pitchFamily="2" charset="-122"/>
              </a:rPr>
              <a:t>理想状态下</a:t>
            </a:r>
            <a:r>
              <a:rPr lang="en-US" altLang="zh-CN" dirty="0">
                <a:solidFill>
                  <a:schemeClr val="tx1"/>
                </a:solidFill>
                <a:ea typeface="宋体" panose="02010600030101010101" pitchFamily="2" charset="-122"/>
              </a:rPr>
              <a:t>......</a:t>
            </a:r>
            <a:endParaRPr lang="en-US" altLang="zh-CN" dirty="0">
              <a:solidFill>
                <a:schemeClr val="tx1"/>
              </a:solidFill>
              <a:ea typeface="宋体" panose="02010600030101010101" pitchFamily="2" charset="-122"/>
            </a:endParaRPr>
          </a:p>
        </p:txBody>
      </p:sp>
      <p:grpSp>
        <p:nvGrpSpPr>
          <p:cNvPr id="16" name="Group 15"/>
          <p:cNvGrpSpPr/>
          <p:nvPr/>
        </p:nvGrpSpPr>
        <p:grpSpPr>
          <a:xfrm>
            <a:off x="838200" y="2241346"/>
            <a:ext cx="10515600" cy="1137958"/>
            <a:chOff x="838200" y="2241346"/>
            <a:chExt cx="10515600" cy="1137958"/>
          </a:xfrm>
        </p:grpSpPr>
        <p:sp>
          <p:nvSpPr>
            <p:cNvPr id="4" name="Rectangle 3"/>
            <p:cNvSpPr/>
            <p:nvPr/>
          </p:nvSpPr>
          <p:spPr>
            <a:xfrm>
              <a:off x="838200" y="2610678"/>
              <a:ext cx="10515600" cy="768626"/>
            </a:xfrm>
            <a:prstGeom prst="rect">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solidFill>
                    <a:schemeClr val="tx1"/>
                  </a:solidFill>
                  <a:ea typeface="宋体" panose="02010600030101010101" pitchFamily="2" charset="-122"/>
                </a:rPr>
                <a:t>区块链</a:t>
              </a:r>
              <a:endParaRPr lang="zh-CN" altLang="en-US" dirty="0">
                <a:solidFill>
                  <a:schemeClr val="tx1"/>
                </a:solidFill>
                <a:ea typeface="宋体" panose="02010600030101010101" pitchFamily="2" charset="-122"/>
              </a:endParaRPr>
            </a:p>
          </p:txBody>
        </p:sp>
        <p:sp>
          <p:nvSpPr>
            <p:cNvPr id="10" name="TextBox 9"/>
            <p:cNvSpPr txBox="1"/>
            <p:nvPr/>
          </p:nvSpPr>
          <p:spPr>
            <a:xfrm>
              <a:off x="4187686" y="2241346"/>
              <a:ext cx="2190151" cy="369332"/>
            </a:xfrm>
            <a:prstGeom prst="rect">
              <a:avLst/>
            </a:prstGeom>
            <a:noFill/>
          </p:spPr>
          <p:txBody>
            <a:bodyPr wrap="none" rtlCol="0">
              <a:spAutoFit/>
            </a:bodyPr>
            <a:lstStyle/>
            <a:p>
              <a:r>
                <a:rPr lang="en-US" i="1" dirty="0"/>
                <a:t>Time Since Last Spent</a:t>
              </a:r>
              <a:endParaRPr lang="en-US" i="1" dirty="0"/>
            </a:p>
          </p:txBody>
        </p:sp>
        <p:cxnSp>
          <p:nvCxnSpPr>
            <p:cNvPr id="12" name="Straight Connector 11"/>
            <p:cNvCxnSpPr>
              <a:stCxn id="10" idx="1"/>
            </p:cNvCxnSpPr>
            <p:nvPr/>
          </p:nvCxnSpPr>
          <p:spPr>
            <a:xfrm flipH="1">
              <a:off x="838200" y="2426012"/>
              <a:ext cx="3349486"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10" idx="3"/>
            </p:cNvCxnSpPr>
            <p:nvPr/>
          </p:nvCxnSpPr>
          <p:spPr>
            <a:xfrm>
              <a:off x="6377837" y="2426012"/>
              <a:ext cx="4975963" cy="0"/>
            </a:xfrm>
            <a:prstGeom prst="straightConnector1">
              <a:avLst/>
            </a:prstGeom>
            <a:ln w="19050">
              <a:solidFill>
                <a:schemeClr val="tx1">
                  <a:lumMod val="50000"/>
                  <a:lumOff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wipe(left)">
                                      <p:cBhvr>
                                        <p:cTn id="11" dur="500"/>
                                        <p:tgtEl>
                                          <p:spTgt spid="1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500"/>
                                        <p:tgtEl>
                                          <p:spTgt spid="5"/>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left)">
                                      <p:cBhvr>
                                        <p:cTn id="19" dur="500"/>
                                        <p:tgtEl>
                                          <p:spTgt spid="6"/>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ipe(left)">
                                      <p:cBhvr>
                                        <p:cTn id="2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animBg="1"/>
      <p:bldP spid="6" grpId="0" animBg="1"/>
      <p:bldP spid="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zh-CN" altLang="en-US" b="1" dirty="0">
                <a:ea typeface="宋体" panose="02010600030101010101" pitchFamily="2" charset="-122"/>
              </a:rPr>
              <a:t>一次性地址</a:t>
            </a:r>
            <a:endParaRPr lang="zh-CN" altLang="en-US" b="1" dirty="0">
              <a:ea typeface="宋体" panose="02010600030101010101" pitchFamily="2" charset="-122"/>
            </a:endParaRPr>
          </a:p>
        </p:txBody>
      </p:sp>
      <p:sp>
        <p:nvSpPr>
          <p:cNvPr id="56" name="Rectangle 55"/>
          <p:cNvSpPr/>
          <p:nvPr/>
        </p:nvSpPr>
        <p:spPr>
          <a:xfrm>
            <a:off x="1571748" y="2194730"/>
            <a:ext cx="2277978" cy="4318366"/>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547190" y="1610993"/>
            <a:ext cx="642620" cy="368300"/>
          </a:xfrm>
          <a:prstGeom prst="rect">
            <a:avLst/>
          </a:prstGeom>
          <a:noFill/>
        </p:spPr>
        <p:txBody>
          <a:bodyPr wrap="none" rtlCol="0">
            <a:spAutoFit/>
          </a:bodyPr>
          <a:lstStyle/>
          <a:p>
            <a:pPr algn="ctr"/>
            <a:r>
              <a:rPr lang="zh-CN" altLang="en-US" b="1" dirty="0">
                <a:ea typeface="宋体" panose="02010600030101010101" pitchFamily="2" charset="-122"/>
              </a:rPr>
              <a:t>输出</a:t>
            </a:r>
            <a:endParaRPr lang="zh-CN" altLang="en-US" b="1" dirty="0">
              <a:ea typeface="宋体" panose="02010600030101010101" pitchFamily="2" charset="-122"/>
            </a:endParaRPr>
          </a:p>
        </p:txBody>
      </p:sp>
      <p:sp>
        <p:nvSpPr>
          <p:cNvPr id="6" name="Rounded Rectangle 5"/>
          <p:cNvSpPr/>
          <p:nvPr/>
        </p:nvSpPr>
        <p:spPr>
          <a:xfrm>
            <a:off x="2160522" y="3794779"/>
            <a:ext cx="1103504" cy="529389"/>
          </a:xfrm>
          <a:prstGeom prst="roundRect">
            <a:avLst/>
          </a:prstGeom>
          <a:solidFill>
            <a:srgbClr val="6FD5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 XMR</a:t>
            </a:r>
            <a:endParaRPr lang="en-US" dirty="0">
              <a:solidFill>
                <a:schemeClr val="tx1"/>
              </a:solidFill>
            </a:endParaRPr>
          </a:p>
        </p:txBody>
      </p:sp>
      <p:grpSp>
        <p:nvGrpSpPr>
          <p:cNvPr id="14" name="Group 13"/>
          <p:cNvGrpSpPr/>
          <p:nvPr/>
        </p:nvGrpSpPr>
        <p:grpSpPr>
          <a:xfrm>
            <a:off x="7225643" y="2814642"/>
            <a:ext cx="3394609" cy="3288561"/>
            <a:chOff x="7225643" y="2718388"/>
            <a:chExt cx="3394609" cy="3288561"/>
          </a:xfrm>
        </p:grpSpPr>
        <p:cxnSp>
          <p:nvCxnSpPr>
            <p:cNvPr id="21" name="Straight Connector 20"/>
            <p:cNvCxnSpPr/>
            <p:nvPr/>
          </p:nvCxnSpPr>
          <p:spPr>
            <a:xfrm>
              <a:off x="7545206" y="2978264"/>
              <a:ext cx="0" cy="3028685"/>
            </a:xfrm>
            <a:prstGeom prst="line">
              <a:avLst/>
            </a:prstGeom>
            <a:ln w="19050">
              <a:solidFill>
                <a:schemeClr val="accent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7225643" y="2978264"/>
              <a:ext cx="1743217" cy="0"/>
            </a:xfrm>
            <a:prstGeom prst="line">
              <a:avLst/>
            </a:prstGeom>
            <a:ln w="19050">
              <a:solidFill>
                <a:schemeClr val="accent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7225643" y="4185740"/>
              <a:ext cx="319563" cy="0"/>
            </a:xfrm>
            <a:prstGeom prst="line">
              <a:avLst/>
            </a:prstGeom>
            <a:ln w="19050">
              <a:solidFill>
                <a:schemeClr val="accent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7225643" y="6006949"/>
              <a:ext cx="319563" cy="0"/>
            </a:xfrm>
            <a:prstGeom prst="line">
              <a:avLst/>
            </a:prstGeom>
            <a:ln w="19050">
              <a:solidFill>
                <a:schemeClr val="accent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36" name="Rounded Rectangle 35"/>
            <p:cNvSpPr/>
            <p:nvPr/>
          </p:nvSpPr>
          <p:spPr>
            <a:xfrm>
              <a:off x="8968860" y="2718388"/>
              <a:ext cx="1651392"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ea typeface="宋体" panose="02010600030101010101" pitchFamily="2" charset="-122"/>
                </a:rPr>
                <a:t>退还给发送者</a:t>
              </a:r>
              <a:endParaRPr lang="zh-CN" altLang="en-US" dirty="0">
                <a:solidFill>
                  <a:schemeClr val="tx1"/>
                </a:solidFill>
                <a:ea typeface="宋体" panose="02010600030101010101" pitchFamily="2" charset="-122"/>
              </a:endParaRPr>
            </a:p>
          </p:txBody>
        </p:sp>
      </p:grpSp>
      <p:grpSp>
        <p:nvGrpSpPr>
          <p:cNvPr id="4" name="Group 3"/>
          <p:cNvGrpSpPr/>
          <p:nvPr/>
        </p:nvGrpSpPr>
        <p:grpSpPr>
          <a:xfrm>
            <a:off x="7225643" y="3689142"/>
            <a:ext cx="3394609" cy="2682331"/>
            <a:chOff x="7225643" y="3592888"/>
            <a:chExt cx="3394609" cy="2682331"/>
          </a:xfrm>
        </p:grpSpPr>
        <p:cxnSp>
          <p:nvCxnSpPr>
            <p:cNvPr id="13" name="Straight Connector 12"/>
            <p:cNvCxnSpPr/>
            <p:nvPr/>
          </p:nvCxnSpPr>
          <p:spPr>
            <a:xfrm>
              <a:off x="7725958" y="3592888"/>
              <a:ext cx="0" cy="2414061"/>
            </a:xfrm>
            <a:prstGeom prst="line">
              <a:avLst/>
            </a:prstGeom>
            <a:ln w="19050">
              <a:solidFill>
                <a:srgbClr val="F84836"/>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7225643" y="3592888"/>
              <a:ext cx="500315" cy="0"/>
            </a:xfrm>
            <a:prstGeom prst="line">
              <a:avLst/>
            </a:prstGeom>
            <a:ln w="19050">
              <a:solidFill>
                <a:srgbClr val="F84836"/>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7225643" y="4792773"/>
              <a:ext cx="500315" cy="0"/>
            </a:xfrm>
            <a:prstGeom prst="line">
              <a:avLst/>
            </a:prstGeom>
            <a:ln w="19050">
              <a:solidFill>
                <a:srgbClr val="F84836"/>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7225643" y="5407397"/>
              <a:ext cx="500315" cy="0"/>
            </a:xfrm>
            <a:prstGeom prst="line">
              <a:avLst/>
            </a:prstGeom>
            <a:ln w="19050">
              <a:solidFill>
                <a:srgbClr val="F84836"/>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7725958" y="6006949"/>
              <a:ext cx="1242902" cy="0"/>
            </a:xfrm>
            <a:prstGeom prst="line">
              <a:avLst/>
            </a:prstGeom>
            <a:ln w="19050">
              <a:solidFill>
                <a:srgbClr val="F84836"/>
              </a:solidFill>
              <a:prstDash val="sysDot"/>
            </a:ln>
          </p:spPr>
          <p:style>
            <a:lnRef idx="1">
              <a:schemeClr val="accent1"/>
            </a:lnRef>
            <a:fillRef idx="0">
              <a:schemeClr val="accent1"/>
            </a:fillRef>
            <a:effectRef idx="0">
              <a:schemeClr val="accent1"/>
            </a:effectRef>
            <a:fontRef idx="minor">
              <a:schemeClr val="tx1"/>
            </a:fontRef>
          </p:style>
        </p:cxnSp>
        <p:sp>
          <p:nvSpPr>
            <p:cNvPr id="37" name="Rounded Rectangle 36"/>
            <p:cNvSpPr/>
            <p:nvPr/>
          </p:nvSpPr>
          <p:spPr>
            <a:xfrm>
              <a:off x="8968860" y="5745830"/>
              <a:ext cx="1651392" cy="529389"/>
            </a:xfrm>
            <a:prstGeom prst="roundRect">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ea typeface="宋体" panose="02010600030101010101" pitchFamily="2" charset="-122"/>
                </a:rPr>
                <a:t>转给接收者</a:t>
              </a:r>
              <a:endParaRPr lang="zh-CN" altLang="en-US" dirty="0">
                <a:solidFill>
                  <a:schemeClr val="tx1"/>
                </a:solidFill>
                <a:ea typeface="宋体" panose="02010600030101010101" pitchFamily="2" charset="-122"/>
              </a:endParaRPr>
            </a:p>
          </p:txBody>
        </p:sp>
      </p:grpSp>
      <p:sp>
        <p:nvSpPr>
          <p:cNvPr id="54" name="TextBox 53"/>
          <p:cNvSpPr txBox="1"/>
          <p:nvPr/>
        </p:nvSpPr>
        <p:spPr>
          <a:xfrm>
            <a:off x="2389428" y="1609933"/>
            <a:ext cx="642620" cy="368300"/>
          </a:xfrm>
          <a:prstGeom prst="rect">
            <a:avLst/>
          </a:prstGeom>
          <a:noFill/>
        </p:spPr>
        <p:txBody>
          <a:bodyPr wrap="none" rtlCol="0">
            <a:spAutoFit/>
          </a:bodyPr>
          <a:lstStyle/>
          <a:p>
            <a:pPr algn="ctr"/>
            <a:r>
              <a:rPr lang="zh-CN" altLang="en-US" b="1" dirty="0">
                <a:ea typeface="宋体" panose="02010600030101010101" pitchFamily="2" charset="-122"/>
              </a:rPr>
              <a:t>输入</a:t>
            </a:r>
            <a:endParaRPr lang="zh-CN" altLang="en-US" b="1" dirty="0">
              <a:ea typeface="宋体" panose="02010600030101010101" pitchFamily="2" charset="-122"/>
            </a:endParaRPr>
          </a:p>
        </p:txBody>
      </p:sp>
      <p:sp>
        <p:nvSpPr>
          <p:cNvPr id="58" name="Rounded Rectangle 57"/>
          <p:cNvSpPr/>
          <p:nvPr/>
        </p:nvSpPr>
        <p:spPr>
          <a:xfrm>
            <a:off x="2158985" y="4820185"/>
            <a:ext cx="1103504" cy="529389"/>
          </a:xfrm>
          <a:prstGeom prst="roundRect">
            <a:avLst/>
          </a:prstGeom>
          <a:solidFill>
            <a:srgbClr val="6FD5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100 XMR</a:t>
            </a:r>
            <a:endParaRPr lang="en-US" dirty="0">
              <a:solidFill>
                <a:schemeClr val="tx1"/>
              </a:solidFill>
            </a:endParaRPr>
          </a:p>
        </p:txBody>
      </p:sp>
      <p:sp>
        <p:nvSpPr>
          <p:cNvPr id="59" name="TextBox 58"/>
          <p:cNvSpPr txBox="1"/>
          <p:nvPr/>
        </p:nvSpPr>
        <p:spPr>
          <a:xfrm>
            <a:off x="2495888" y="4389931"/>
            <a:ext cx="411480" cy="368300"/>
          </a:xfrm>
          <a:prstGeom prst="rect">
            <a:avLst/>
          </a:prstGeom>
          <a:noFill/>
        </p:spPr>
        <p:txBody>
          <a:bodyPr wrap="none" rtlCol="0">
            <a:spAutoFit/>
          </a:bodyPr>
          <a:lstStyle/>
          <a:p>
            <a:pPr algn="ctr"/>
            <a:r>
              <a:rPr lang="zh-CN" altLang="en-US" dirty="0">
                <a:ea typeface="宋体" panose="02010600030101010101" pitchFamily="2" charset="-122"/>
              </a:rPr>
              <a:t>或</a:t>
            </a:r>
            <a:endParaRPr lang="zh-CN" altLang="en-US" dirty="0">
              <a:ea typeface="宋体" panose="02010600030101010101" pitchFamily="2" charset="-122"/>
            </a:endParaRPr>
          </a:p>
        </p:txBody>
      </p:sp>
      <p:grpSp>
        <p:nvGrpSpPr>
          <p:cNvPr id="20" name="Group 19"/>
          <p:cNvGrpSpPr/>
          <p:nvPr/>
        </p:nvGrpSpPr>
        <p:grpSpPr>
          <a:xfrm>
            <a:off x="2712273" y="2212101"/>
            <a:ext cx="4865103" cy="4159372"/>
            <a:chOff x="2712273" y="2212101"/>
            <a:chExt cx="4865103" cy="4159372"/>
          </a:xfrm>
        </p:grpSpPr>
        <p:sp>
          <p:nvSpPr>
            <p:cNvPr id="7" name="Rounded Rectangle 6"/>
            <p:cNvSpPr/>
            <p:nvPr/>
          </p:nvSpPr>
          <p:spPr>
            <a:xfrm>
              <a:off x="4506929" y="2814642"/>
              <a:ext cx="2723145"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hfk5yndjdmnfirwm5dnu</a:t>
              </a:r>
              <a:endParaRPr lang="en-US" dirty="0">
                <a:solidFill>
                  <a:schemeClr val="tx1"/>
                </a:solidFill>
              </a:endParaRPr>
            </a:p>
          </p:txBody>
        </p:sp>
        <p:sp>
          <p:nvSpPr>
            <p:cNvPr id="8" name="Rounded Rectangle 7"/>
            <p:cNvSpPr/>
            <p:nvPr/>
          </p:nvSpPr>
          <p:spPr>
            <a:xfrm>
              <a:off x="4506928" y="3421108"/>
              <a:ext cx="2723147" cy="529389"/>
            </a:xfrm>
            <a:prstGeom prst="roundRect">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7yf8dji8fbwb4f5hdfdicnd</a:t>
              </a:r>
              <a:endParaRPr lang="en-US" dirty="0">
                <a:solidFill>
                  <a:schemeClr val="tx1"/>
                </a:solidFill>
              </a:endParaRPr>
            </a:p>
          </p:txBody>
        </p:sp>
        <p:sp>
          <p:nvSpPr>
            <p:cNvPr id="9" name="Rounded Rectangle 8"/>
            <p:cNvSpPr/>
            <p:nvPr/>
          </p:nvSpPr>
          <p:spPr>
            <a:xfrm>
              <a:off x="4506927" y="4027574"/>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ey5f8ne58nh5nogsefwjw</a:t>
              </a:r>
              <a:endParaRPr lang="en-US" dirty="0">
                <a:solidFill>
                  <a:schemeClr val="tx1"/>
                </a:solidFill>
              </a:endParaRPr>
            </a:p>
          </p:txBody>
        </p:sp>
        <p:sp>
          <p:nvSpPr>
            <p:cNvPr id="10" name="Rounded Rectangle 9"/>
            <p:cNvSpPr/>
            <p:nvPr/>
          </p:nvSpPr>
          <p:spPr>
            <a:xfrm>
              <a:off x="4506929" y="4629152"/>
              <a:ext cx="2723147" cy="529389"/>
            </a:xfrm>
            <a:prstGeom prst="roundRect">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58fmd8jhybwnng8nengf</a:t>
              </a:r>
              <a:endParaRPr lang="en-US" dirty="0">
                <a:solidFill>
                  <a:schemeClr val="tx1"/>
                </a:solidFill>
              </a:endParaRPr>
            </a:p>
          </p:txBody>
        </p:sp>
        <p:sp>
          <p:nvSpPr>
            <p:cNvPr id="11" name="Rounded Rectangle 10"/>
            <p:cNvSpPr/>
            <p:nvPr/>
          </p:nvSpPr>
          <p:spPr>
            <a:xfrm>
              <a:off x="4506928" y="5235618"/>
              <a:ext cx="2723147" cy="529389"/>
            </a:xfrm>
            <a:prstGeom prst="roundRect">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5hfnq835hng6iwfumwf8</a:t>
              </a:r>
              <a:endParaRPr lang="en-US" dirty="0">
                <a:solidFill>
                  <a:schemeClr val="tx1"/>
                </a:solidFill>
              </a:endParaRPr>
            </a:p>
          </p:txBody>
        </p:sp>
        <p:sp>
          <p:nvSpPr>
            <p:cNvPr id="12" name="Rounded Rectangle 11"/>
            <p:cNvSpPr/>
            <p:nvPr/>
          </p:nvSpPr>
          <p:spPr>
            <a:xfrm>
              <a:off x="4506927" y="5842084"/>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3348dqnqcb8vqfi8dfj65f</a:t>
              </a:r>
              <a:endParaRPr lang="en-US" dirty="0">
                <a:solidFill>
                  <a:schemeClr val="tx1"/>
                </a:solidFill>
              </a:endParaRPr>
            </a:p>
          </p:txBody>
        </p:sp>
        <p:grpSp>
          <p:nvGrpSpPr>
            <p:cNvPr id="45" name="Group 44"/>
            <p:cNvGrpSpPr/>
            <p:nvPr/>
          </p:nvGrpSpPr>
          <p:grpSpPr>
            <a:xfrm flipH="1">
              <a:off x="3995586" y="3098387"/>
              <a:ext cx="500315" cy="3028685"/>
              <a:chOff x="5795267" y="2857754"/>
              <a:chExt cx="500315" cy="3028685"/>
            </a:xfrm>
          </p:grpSpPr>
          <p:cxnSp>
            <p:nvCxnSpPr>
              <p:cNvPr id="38" name="Straight Connector 37"/>
              <p:cNvCxnSpPr/>
              <p:nvPr/>
            </p:nvCxnSpPr>
            <p:spPr>
              <a:xfrm>
                <a:off x="6295582" y="2857754"/>
                <a:ext cx="0" cy="3028685"/>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5795267" y="2857754"/>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5795267" y="3472378"/>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5795267" y="4065230"/>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5795267" y="4672263"/>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5795267" y="5286887"/>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5795267" y="5886439"/>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grpSp>
        <p:cxnSp>
          <p:nvCxnSpPr>
            <p:cNvPr id="46" name="Straight Connector 45"/>
            <p:cNvCxnSpPr/>
            <p:nvPr/>
          </p:nvCxnSpPr>
          <p:spPr>
            <a:xfrm flipH="1">
              <a:off x="3554233" y="4588862"/>
              <a:ext cx="451986"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Elbow Connector 61"/>
            <p:cNvCxnSpPr>
              <a:stCxn id="6" idx="3"/>
            </p:cNvCxnSpPr>
            <p:nvPr/>
          </p:nvCxnSpPr>
          <p:spPr>
            <a:xfrm>
              <a:off x="3264026" y="4155728"/>
              <a:ext cx="290207" cy="529388"/>
            </a:xfrm>
            <a:prstGeom prst="bentConnector2">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Elbow Connector 63"/>
            <p:cNvCxnSpPr>
              <a:stCxn id="58" idx="3"/>
            </p:cNvCxnSpPr>
            <p:nvPr/>
          </p:nvCxnSpPr>
          <p:spPr>
            <a:xfrm flipV="1">
              <a:off x="3262489" y="4685116"/>
              <a:ext cx="291744" cy="496018"/>
            </a:xfrm>
            <a:prstGeom prst="bentConnector2">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47" name="Hexagon 46"/>
            <p:cNvSpPr/>
            <p:nvPr/>
          </p:nvSpPr>
          <p:spPr>
            <a:xfrm>
              <a:off x="4495901" y="2212101"/>
              <a:ext cx="3081475" cy="530352"/>
            </a:xfrm>
            <a:prstGeom prst="hexagon">
              <a:avLst/>
            </a:prstGeom>
            <a:solidFill>
              <a:srgbClr val="44546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Calibri" panose="020F0502020204030204" charset="0"/>
                  <a:ea typeface="Calibri" panose="020F0502020204030204" charset="0"/>
                  <a:cs typeface="Calibri" panose="020F0502020204030204" charset="0"/>
                </a:rPr>
                <a:t>Commitment public key</a:t>
              </a:r>
              <a:endParaRPr lang="en-US" dirty="0">
                <a:latin typeface="Calibri" panose="020F0502020204030204" charset="0"/>
                <a:ea typeface="Calibri" panose="020F0502020204030204" charset="0"/>
                <a:cs typeface="Calibri" panose="020F0502020204030204" charset="0"/>
              </a:endParaRPr>
            </a:p>
          </p:txBody>
        </p:sp>
        <p:cxnSp>
          <p:nvCxnSpPr>
            <p:cNvPr id="19" name="Connector: Elbow 18"/>
            <p:cNvCxnSpPr>
              <a:stCxn id="6" idx="0"/>
              <a:endCxn id="47" idx="3"/>
            </p:cNvCxnSpPr>
            <p:nvPr/>
          </p:nvCxnSpPr>
          <p:spPr>
            <a:xfrm rot="5400000" flipH="1" flipV="1">
              <a:off x="2945336" y="2244215"/>
              <a:ext cx="1317502" cy="1783627"/>
            </a:xfrm>
            <a:prstGeom prst="bentConnector2">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fade">
                                      <p:cBhvr>
                                        <p:cTn id="11" dur="500"/>
                                        <p:tgtEl>
                                          <p:spTgt spid="5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56"/>
                                        </p:tgtEl>
                                        <p:attrNameLst>
                                          <p:attrName>style.visibility</p:attrName>
                                        </p:attrNameLst>
                                      </p:cBhvr>
                                      <p:to>
                                        <p:strVal val="visible"/>
                                      </p:to>
                                    </p:set>
                                    <p:animEffect transition="in" filter="fade">
                                      <p:cBhvr>
                                        <p:cTn id="17" dur="500"/>
                                        <p:tgtEl>
                                          <p:spTgt spid="56"/>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8"/>
                                        </p:tgtEl>
                                        <p:attrNameLst>
                                          <p:attrName>style.visibility</p:attrName>
                                        </p:attrNameLst>
                                      </p:cBhvr>
                                      <p:to>
                                        <p:strVal val="visible"/>
                                      </p:to>
                                    </p:set>
                                    <p:animEffect transition="in" filter="fade">
                                      <p:cBhvr>
                                        <p:cTn id="24" dur="500"/>
                                        <p:tgtEl>
                                          <p:spTgt spid="58"/>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59"/>
                                        </p:tgtEl>
                                        <p:attrNameLst>
                                          <p:attrName>style.visibility</p:attrName>
                                        </p:attrNameLst>
                                      </p:cBhvr>
                                      <p:to>
                                        <p:strVal val="visible"/>
                                      </p:to>
                                    </p:set>
                                    <p:animEffect transition="in" filter="fade">
                                      <p:cBhvr>
                                        <p:cTn id="27" dur="500"/>
                                        <p:tgtEl>
                                          <p:spTgt spid="5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wipe(left)">
                                      <p:cBhvr>
                                        <p:cTn id="37" dur="500"/>
                                        <p:tgtEl>
                                          <p:spTgt spid="4"/>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wipe(left)">
                                      <p:cBhvr>
                                        <p:cTn id="4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6" grpId="0" animBg="1"/>
      <p:bldP spid="5" grpId="0"/>
      <p:bldP spid="6" grpId="0" animBg="1"/>
      <p:bldP spid="54" grpId="0"/>
      <p:bldP spid="58" grpId="0" animBg="1"/>
      <p:bldP spid="5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p:cNvSpPr/>
          <p:nvPr/>
        </p:nvSpPr>
        <p:spPr>
          <a:xfrm>
            <a:off x="8577098" y="2696686"/>
            <a:ext cx="1716506" cy="1716506"/>
          </a:xfrm>
          <a:prstGeom prst="ellipse">
            <a:avLst/>
          </a:prstGeom>
          <a:solidFill>
            <a:srgbClr val="BDD7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6378143" y="2696686"/>
            <a:ext cx="1716506" cy="1716506"/>
          </a:xfrm>
          <a:prstGeom prst="ellipse">
            <a:avLst/>
          </a:prstGeom>
          <a:solidFill>
            <a:srgbClr val="BDD7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4135143" y="2696686"/>
            <a:ext cx="1716506" cy="1716506"/>
          </a:xfrm>
          <a:prstGeom prst="ellipse">
            <a:avLst/>
          </a:prstGeom>
          <a:solidFill>
            <a:srgbClr val="BDD7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1875729" y="2699545"/>
            <a:ext cx="1716506" cy="1716506"/>
          </a:xfrm>
          <a:prstGeom prst="ellipse">
            <a:avLst/>
          </a:prstGeom>
          <a:solidFill>
            <a:srgbClr val="BDD7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pPr algn="ctr"/>
            <a:r>
              <a:rPr lang="zh-CN" altLang="en-US" b="1" dirty="0">
                <a:ea typeface="宋体" panose="02010600030101010101" pitchFamily="2" charset="-122"/>
              </a:rPr>
              <a:t>透明性</a:t>
            </a:r>
            <a:endParaRPr lang="en-US" b="1" dirty="0"/>
          </a:p>
        </p:txBody>
      </p:sp>
      <p:sp>
        <p:nvSpPr>
          <p:cNvPr id="5" name="Oval 14"/>
          <p:cNvSpPr>
            <a:spLocks noChangeArrowheads="1"/>
          </p:cNvSpPr>
          <p:nvPr/>
        </p:nvSpPr>
        <p:spPr bwMode="auto">
          <a:xfrm>
            <a:off x="9435351" y="3596667"/>
            <a:ext cx="104134" cy="106903"/>
          </a:xfrm>
          <a:prstGeom prst="ellipse">
            <a:avLst/>
          </a:prstGeom>
          <a:solidFill>
            <a:srgbClr val="575757"/>
          </a:solidFill>
          <a:ln>
            <a:noFill/>
          </a:ln>
        </p:spPr>
        <p:txBody>
          <a:bodyPr vert="horz" wrap="square" lIns="74314" tIns="37157" rIns="74314" bIns="37157" numCol="1" anchor="t" anchorCtr="0" compatLnSpc="1"/>
          <a:lstStyle/>
          <a:p>
            <a:endParaRPr lang="id-ID" sz="2925" dirty="0">
              <a:latin typeface="Calibri" panose="020F0502020204030204" charset="0"/>
              <a:ea typeface="Calibri" panose="020F0502020204030204" charset="0"/>
              <a:cs typeface="Calibri" panose="020F0502020204030204" charset="0"/>
            </a:endParaRPr>
          </a:p>
        </p:txBody>
      </p:sp>
      <p:sp>
        <p:nvSpPr>
          <p:cNvPr id="6" name="Freeform 15"/>
          <p:cNvSpPr>
            <a:spLocks noEditPoints="1"/>
          </p:cNvSpPr>
          <p:nvPr/>
        </p:nvSpPr>
        <p:spPr bwMode="auto">
          <a:xfrm>
            <a:off x="9010592" y="3143776"/>
            <a:ext cx="874179" cy="822326"/>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solidFill>
            <a:srgbClr val="575757"/>
          </a:solidFill>
          <a:ln>
            <a:noFill/>
          </a:ln>
        </p:spPr>
        <p:txBody>
          <a:bodyPr vert="horz" wrap="square" lIns="74314" tIns="37157" rIns="74314" bIns="37157" numCol="1" anchor="t" anchorCtr="0" compatLnSpc="1"/>
          <a:lstStyle/>
          <a:p>
            <a:endParaRPr lang="id-ID" sz="2925" dirty="0">
              <a:latin typeface="Calibri" panose="020F0502020204030204" charset="0"/>
              <a:ea typeface="Calibri" panose="020F0502020204030204" charset="0"/>
              <a:cs typeface="Calibri" panose="020F0502020204030204" charset="0"/>
            </a:endParaRPr>
          </a:p>
        </p:txBody>
      </p:sp>
      <p:pic>
        <p:nvPicPr>
          <p:cNvPr id="7" name="Picture 6" descr="businessman96.emf"/>
          <p:cNvPicPr>
            <a:picLocks noChangeAspect="1"/>
          </p:cNvPicPr>
          <p:nvPr/>
        </p:nvPicPr>
        <p:blipFill>
          <a:blip r:embed="rId1" cstate="email">
            <a:duotone>
              <a:prstClr val="black"/>
              <a:schemeClr val="tx1">
                <a:tint val="45000"/>
                <a:satMod val="400000"/>
              </a:schemeClr>
            </a:duotone>
            <a:lum bright="-40000" contrast="-40000"/>
            <a:extLst>
              <a:ext uri="{28A0092B-C50C-407E-A947-70E740481C1C}">
                <a14:useLocalDpi xmlns:a14="http://schemas.microsoft.com/office/drawing/2010/main" val="0"/>
              </a:ext>
            </a:extLst>
          </a:blip>
          <a:stretch>
            <a:fillRect/>
          </a:stretch>
        </p:blipFill>
        <p:spPr>
          <a:xfrm>
            <a:off x="4457934" y="3022403"/>
            <a:ext cx="1070923" cy="1070923"/>
          </a:xfrm>
          <a:prstGeom prst="rect">
            <a:avLst/>
          </a:prstGeom>
        </p:spPr>
      </p:pic>
      <p:pic>
        <p:nvPicPr>
          <p:cNvPr id="8" name="Picture 7" descr="web25.emf"/>
          <p:cNvPicPr>
            <a:picLocks noChangeAspect="1"/>
          </p:cNvPicPr>
          <p:nvPr/>
        </p:nvPicPr>
        <p:blipFill>
          <a:blip r:embed="rId2" cstate="email">
            <a:duotone>
              <a:prstClr val="black"/>
              <a:schemeClr val="tx1">
                <a:tint val="45000"/>
                <a:satMod val="400000"/>
              </a:schemeClr>
            </a:duotone>
            <a:lum bright="-40000" contrast="-40000"/>
            <a:extLst>
              <a:ext uri="{28A0092B-C50C-407E-A947-70E740481C1C}">
                <a14:useLocalDpi xmlns:a14="http://schemas.microsoft.com/office/drawing/2010/main" val="0"/>
              </a:ext>
            </a:extLst>
          </a:blip>
          <a:stretch>
            <a:fillRect/>
          </a:stretch>
        </p:blipFill>
        <p:spPr>
          <a:xfrm>
            <a:off x="2338427" y="3159384"/>
            <a:ext cx="791110" cy="791110"/>
          </a:xfrm>
          <a:prstGeom prst="rect">
            <a:avLst/>
          </a:prstGeom>
        </p:spPr>
      </p:pic>
      <p:pic>
        <p:nvPicPr>
          <p:cNvPr id="10" name="Picture 9" descr="donate2.emf"/>
          <p:cNvPicPr>
            <a:picLocks noChangeAspect="1"/>
          </p:cNvPicPr>
          <p:nvPr/>
        </p:nvPicPr>
        <p:blipFill>
          <a:blip r:embed="rId3" cstate="email">
            <a:duotone>
              <a:prstClr val="black"/>
              <a:schemeClr val="tx1">
                <a:tint val="45000"/>
                <a:satMod val="400000"/>
              </a:schemeClr>
            </a:duotone>
            <a:lum bright="-40000" contrast="-40000"/>
            <a:extLst>
              <a:ext uri="{28A0092B-C50C-407E-A947-70E740481C1C}">
                <a14:useLocalDpi xmlns:a14="http://schemas.microsoft.com/office/drawing/2010/main" val="0"/>
              </a:ext>
            </a:extLst>
          </a:blip>
          <a:stretch>
            <a:fillRect/>
          </a:stretch>
        </p:blipFill>
        <p:spPr>
          <a:xfrm>
            <a:off x="6782348" y="3079677"/>
            <a:ext cx="959258" cy="959258"/>
          </a:xfrm>
          <a:prstGeom prst="rect">
            <a:avLst/>
          </a:prstGeom>
        </p:spPr>
      </p:pic>
      <p:grpSp>
        <p:nvGrpSpPr>
          <p:cNvPr id="16" name="Group 15"/>
          <p:cNvGrpSpPr/>
          <p:nvPr/>
        </p:nvGrpSpPr>
        <p:grpSpPr>
          <a:xfrm>
            <a:off x="1636702" y="4586108"/>
            <a:ext cx="2194559" cy="1486960"/>
            <a:chOff x="1413149" y="4179496"/>
            <a:chExt cx="1767828" cy="1081933"/>
          </a:xfrm>
        </p:grpSpPr>
        <p:sp>
          <p:nvSpPr>
            <p:cNvPr id="17" name="Text Placeholder 32"/>
            <p:cNvSpPr txBox="1"/>
            <p:nvPr/>
          </p:nvSpPr>
          <p:spPr>
            <a:xfrm>
              <a:off x="1413149" y="4455669"/>
              <a:ext cx="1767828" cy="805760"/>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00000"/>
                </a:lnSpc>
                <a:spcBef>
                  <a:spcPts val="0"/>
                </a:spcBef>
                <a:buNone/>
              </a:pPr>
              <a:r>
                <a:rPr lang="zh-CN" altLang="en-US" sz="1600" dirty="0">
                  <a:latin typeface="Calibri" panose="020F0502020204030204" charset="0"/>
                  <a:ea typeface="宋体" panose="02010600030101010101" pitchFamily="2" charset="-122"/>
                  <a:cs typeface="Calibri" panose="020F0502020204030204" charset="0"/>
                </a:rPr>
                <a:t>通过使用</a:t>
              </a:r>
              <a:r>
                <a:rPr lang="en-US" altLang="zh-CN" sz="1600" dirty="0">
                  <a:latin typeface="Calibri" panose="020F0502020204030204" charset="0"/>
                  <a:ea typeface="宋体" panose="02010600030101010101" pitchFamily="2" charset="-122"/>
                  <a:cs typeface="Calibri" panose="020F0502020204030204" charset="0"/>
                </a:rPr>
                <a:t>viewkey</a:t>
              </a:r>
              <a:r>
                <a:rPr lang="zh-CN" altLang="en-US" sz="1600" dirty="0">
                  <a:latin typeface="Calibri" panose="020F0502020204030204" charset="0"/>
                  <a:ea typeface="宋体" panose="02010600030101010101" pitchFamily="2" charset="-122"/>
                  <a:cs typeface="Calibri" panose="020F0502020204030204" charset="0"/>
                </a:rPr>
                <a:t>，</a:t>
              </a:r>
              <a:endParaRPr lang="zh-CN" altLang="en-US" sz="1600" dirty="0">
                <a:latin typeface="Calibri" panose="020F0502020204030204" charset="0"/>
                <a:ea typeface="宋体" panose="02010600030101010101" pitchFamily="2" charset="-122"/>
                <a:cs typeface="Calibri" panose="020F0502020204030204" charset="0"/>
              </a:endParaRPr>
            </a:p>
            <a:p>
              <a:pPr marL="0" indent="0" algn="ctr">
                <a:lnSpc>
                  <a:spcPct val="100000"/>
                </a:lnSpc>
                <a:spcBef>
                  <a:spcPts val="0"/>
                </a:spcBef>
                <a:buNone/>
              </a:pPr>
              <a:r>
                <a:rPr lang="zh-CN" altLang="en-US" sz="1600" dirty="0">
                  <a:latin typeface="Calibri" panose="020F0502020204030204" charset="0"/>
                  <a:ea typeface="宋体" panose="02010600030101010101" pitchFamily="2" charset="-122"/>
                  <a:cs typeface="Calibri" panose="020F0502020204030204" charset="0"/>
                </a:rPr>
                <a:t>可以查看特定账户的所有交易或者单笔交易</a:t>
              </a:r>
              <a:endParaRPr lang="zh-CN" altLang="en-US" sz="1600" dirty="0">
                <a:latin typeface="Calibri" panose="020F0502020204030204" charset="0"/>
                <a:ea typeface="宋体" panose="02010600030101010101" pitchFamily="2" charset="-122"/>
                <a:cs typeface="Calibri" panose="020F0502020204030204" charset="0"/>
              </a:endParaRPr>
            </a:p>
          </p:txBody>
        </p:sp>
        <p:sp>
          <p:nvSpPr>
            <p:cNvPr id="18" name="Text Placeholder 33"/>
            <p:cNvSpPr txBox="1"/>
            <p:nvPr/>
          </p:nvSpPr>
          <p:spPr>
            <a:xfrm>
              <a:off x="1413151" y="4179496"/>
              <a:ext cx="1650338"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AU" sz="1800" dirty="0">
                  <a:solidFill>
                    <a:schemeClr val="tx2"/>
                  </a:solidFill>
                  <a:latin typeface="Calibri" panose="020F0502020204030204" charset="0"/>
                  <a:ea typeface="宋体" panose="02010600030101010101" pitchFamily="2" charset="-122"/>
                  <a:cs typeface="Calibri" panose="020F0502020204030204" charset="0"/>
                </a:rPr>
                <a:t>透明性</a:t>
              </a:r>
              <a:endParaRPr lang="zh-CN" altLang="en-AU" sz="1800" dirty="0">
                <a:solidFill>
                  <a:schemeClr val="tx2"/>
                </a:solidFill>
                <a:latin typeface="Calibri" panose="020F0502020204030204" charset="0"/>
                <a:ea typeface="宋体" panose="02010600030101010101" pitchFamily="2" charset="-122"/>
                <a:cs typeface="Calibri" panose="020F0502020204030204" charset="0"/>
              </a:endParaRPr>
            </a:p>
          </p:txBody>
        </p:sp>
      </p:grpSp>
      <p:grpSp>
        <p:nvGrpSpPr>
          <p:cNvPr id="19" name="Group 18"/>
          <p:cNvGrpSpPr/>
          <p:nvPr/>
        </p:nvGrpSpPr>
        <p:grpSpPr>
          <a:xfrm>
            <a:off x="3896115" y="4640068"/>
            <a:ext cx="2194560" cy="1758599"/>
            <a:chOff x="1413150" y="4179496"/>
            <a:chExt cx="1650340" cy="1081933"/>
          </a:xfrm>
        </p:grpSpPr>
        <p:sp>
          <p:nvSpPr>
            <p:cNvPr id="20" name="Text Placeholder 32"/>
            <p:cNvSpPr txBox="1"/>
            <p:nvPr/>
          </p:nvSpPr>
          <p:spPr>
            <a:xfrm>
              <a:off x="1413150" y="4455669"/>
              <a:ext cx="1650340" cy="805760"/>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00000"/>
                </a:lnSpc>
                <a:spcBef>
                  <a:spcPts val="0"/>
                </a:spcBef>
                <a:buNone/>
              </a:pPr>
              <a:r>
                <a:rPr lang="zh-CN" altLang="en-US" sz="1600" dirty="0">
                  <a:latin typeface="Calibri" panose="020F0502020204030204" charset="0"/>
                  <a:ea typeface="宋体" panose="02010600030101010101" pitchFamily="2" charset="-122"/>
                  <a:cs typeface="Calibri" panose="020F0502020204030204" charset="0"/>
                </a:rPr>
                <a:t>可以把</a:t>
              </a:r>
              <a:r>
                <a:rPr lang="en-US" altLang="zh-CN" sz="1600" dirty="0">
                  <a:latin typeface="Calibri" panose="020F0502020204030204" charset="0"/>
                  <a:ea typeface="宋体" panose="02010600030101010101" pitchFamily="2" charset="-122"/>
                  <a:cs typeface="Calibri" panose="020F0502020204030204" charset="0"/>
                </a:rPr>
                <a:t>viewkey</a:t>
              </a:r>
              <a:r>
                <a:rPr lang="zh-CN" altLang="en-US" sz="1600" dirty="0">
                  <a:latin typeface="Calibri" panose="020F0502020204030204" charset="0"/>
                  <a:ea typeface="宋体" panose="02010600030101010101" pitchFamily="2" charset="-122"/>
                  <a:cs typeface="Calibri" panose="020F0502020204030204" charset="0"/>
                </a:rPr>
                <a:t>给予特定的合作方，</a:t>
              </a:r>
              <a:endParaRPr lang="zh-CN" altLang="en-US" sz="1600" dirty="0">
                <a:latin typeface="Calibri" panose="020F0502020204030204" charset="0"/>
                <a:ea typeface="宋体" panose="02010600030101010101" pitchFamily="2" charset="-122"/>
                <a:cs typeface="Calibri" panose="020F0502020204030204" charset="0"/>
              </a:endParaRPr>
            </a:p>
            <a:p>
              <a:pPr marL="0" indent="0" algn="ctr">
                <a:lnSpc>
                  <a:spcPct val="100000"/>
                </a:lnSpc>
                <a:spcBef>
                  <a:spcPts val="0"/>
                </a:spcBef>
                <a:buNone/>
              </a:pPr>
              <a:r>
                <a:rPr lang="zh-CN" altLang="en-US" sz="1600" dirty="0">
                  <a:latin typeface="Calibri" panose="020F0502020204030204" charset="0"/>
                  <a:ea typeface="宋体" panose="02010600030101010101" pitchFamily="2" charset="-122"/>
                  <a:cs typeface="Calibri" panose="020F0502020204030204" charset="0"/>
                </a:rPr>
                <a:t>或者公布于众</a:t>
              </a:r>
              <a:endParaRPr lang="zh-CN" altLang="en-US" sz="1600" dirty="0">
                <a:latin typeface="Calibri" panose="020F0502020204030204" charset="0"/>
                <a:ea typeface="宋体" panose="02010600030101010101" pitchFamily="2" charset="-122"/>
                <a:cs typeface="Calibri" panose="020F0502020204030204" charset="0"/>
              </a:endParaRPr>
            </a:p>
          </p:txBody>
        </p:sp>
        <p:sp>
          <p:nvSpPr>
            <p:cNvPr id="21" name="Text Placeholder 33"/>
            <p:cNvSpPr txBox="1"/>
            <p:nvPr/>
          </p:nvSpPr>
          <p:spPr>
            <a:xfrm>
              <a:off x="1413151" y="4179496"/>
              <a:ext cx="1650338"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AU" sz="1800" dirty="0">
                  <a:solidFill>
                    <a:schemeClr val="tx2"/>
                  </a:solidFill>
                  <a:latin typeface="Calibri" panose="020F0502020204030204" charset="0"/>
                  <a:ea typeface="宋体" panose="02010600030101010101" pitchFamily="2" charset="-122"/>
                  <a:cs typeface="Calibri" panose="020F0502020204030204" charset="0"/>
                </a:rPr>
                <a:t>合作方</a:t>
              </a:r>
              <a:endParaRPr lang="zh-CN" altLang="en-AU" sz="1800" dirty="0">
                <a:solidFill>
                  <a:schemeClr val="tx2"/>
                </a:solidFill>
                <a:latin typeface="Calibri" panose="020F0502020204030204" charset="0"/>
                <a:ea typeface="宋体" panose="02010600030101010101" pitchFamily="2" charset="-122"/>
                <a:cs typeface="Calibri" panose="020F0502020204030204" charset="0"/>
              </a:endParaRPr>
            </a:p>
          </p:txBody>
        </p:sp>
      </p:grpSp>
      <p:grpSp>
        <p:nvGrpSpPr>
          <p:cNvPr id="22" name="Group 21"/>
          <p:cNvGrpSpPr/>
          <p:nvPr/>
        </p:nvGrpSpPr>
        <p:grpSpPr>
          <a:xfrm>
            <a:off x="6123754" y="4580931"/>
            <a:ext cx="2194560" cy="1758599"/>
            <a:chOff x="1413150" y="4179496"/>
            <a:chExt cx="1650340" cy="1081933"/>
          </a:xfrm>
        </p:grpSpPr>
        <p:sp>
          <p:nvSpPr>
            <p:cNvPr id="23" name="Text Placeholder 32"/>
            <p:cNvSpPr txBox="1"/>
            <p:nvPr/>
          </p:nvSpPr>
          <p:spPr>
            <a:xfrm>
              <a:off x="1413150" y="4455669"/>
              <a:ext cx="1650340" cy="805760"/>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00000"/>
                </a:lnSpc>
                <a:spcBef>
                  <a:spcPts val="0"/>
                </a:spcBef>
                <a:buNone/>
              </a:pPr>
              <a:r>
                <a:rPr lang="en-US" sz="1600" dirty="0">
                  <a:latin typeface="Calibri" panose="020F0502020204030204" charset="0"/>
                  <a:ea typeface="Calibri" panose="020F0502020204030204" charset="0"/>
                  <a:cs typeface="Calibri" panose="020F0502020204030204" charset="0"/>
                </a:rPr>
                <a:t>通过</a:t>
              </a:r>
              <a:r>
                <a:rPr lang="zh-CN" altLang="en-US" sz="1600" dirty="0">
                  <a:latin typeface="Calibri" panose="020F0502020204030204" charset="0"/>
                  <a:ea typeface="宋体" panose="02010600030101010101" pitchFamily="2" charset="-122"/>
                  <a:cs typeface="Calibri" panose="020F0502020204030204" charset="0"/>
                </a:rPr>
                <a:t>公布</a:t>
              </a:r>
              <a:r>
                <a:rPr lang="en-US" altLang="zh-CN" sz="1600" dirty="0">
                  <a:latin typeface="Calibri" panose="020F0502020204030204" charset="0"/>
                  <a:ea typeface="宋体" panose="02010600030101010101" pitchFamily="2" charset="-122"/>
                  <a:cs typeface="Calibri" panose="020F0502020204030204" charset="0"/>
                </a:rPr>
                <a:t>viewkey</a:t>
              </a:r>
              <a:r>
                <a:rPr lang="en-US" sz="1600" dirty="0">
                  <a:latin typeface="Calibri" panose="020F0502020204030204" charset="0"/>
                  <a:ea typeface="Calibri" panose="020F0502020204030204" charset="0"/>
                  <a:cs typeface="Calibri" panose="020F0502020204030204" charset="0"/>
                </a:rPr>
                <a:t>，</a:t>
              </a:r>
              <a:endParaRPr lang="en-US" sz="1600" dirty="0">
                <a:latin typeface="Calibri" panose="020F0502020204030204" charset="0"/>
                <a:ea typeface="Calibri" panose="020F0502020204030204" charset="0"/>
                <a:cs typeface="Calibri" panose="020F0502020204030204" charset="0"/>
              </a:endParaRPr>
            </a:p>
            <a:p>
              <a:pPr marL="0" indent="0" algn="ctr">
                <a:lnSpc>
                  <a:spcPct val="100000"/>
                </a:lnSpc>
                <a:spcBef>
                  <a:spcPts val="0"/>
                </a:spcBef>
                <a:buNone/>
              </a:pPr>
              <a:r>
                <a:rPr lang="en-US" sz="1600" dirty="0">
                  <a:latin typeface="Calibri" panose="020F0502020204030204" charset="0"/>
                  <a:ea typeface="Calibri" panose="020F0502020204030204" charset="0"/>
                  <a:cs typeface="Calibri" panose="020F0502020204030204" charset="0"/>
                </a:rPr>
                <a:t>慈善机构可以很容易地得到公众的监督</a:t>
              </a:r>
              <a:endParaRPr lang="en-US" sz="1600" dirty="0">
                <a:latin typeface="Calibri" panose="020F0502020204030204" charset="0"/>
                <a:ea typeface="Calibri" panose="020F0502020204030204" charset="0"/>
                <a:cs typeface="Calibri" panose="020F0502020204030204" charset="0"/>
              </a:endParaRPr>
            </a:p>
          </p:txBody>
        </p:sp>
        <p:sp>
          <p:nvSpPr>
            <p:cNvPr id="24" name="Text Placeholder 33"/>
            <p:cNvSpPr txBox="1"/>
            <p:nvPr/>
          </p:nvSpPr>
          <p:spPr>
            <a:xfrm>
              <a:off x="1413151" y="4179496"/>
              <a:ext cx="1650338"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AU" sz="1800" dirty="0">
                  <a:solidFill>
                    <a:schemeClr val="tx2"/>
                  </a:solidFill>
                  <a:latin typeface="Calibri" panose="020F0502020204030204" charset="0"/>
                  <a:ea typeface="宋体" panose="02010600030101010101" pitchFamily="2" charset="-122"/>
                  <a:cs typeface="Calibri" panose="020F0502020204030204" charset="0"/>
                </a:rPr>
                <a:t>慈善机构</a:t>
              </a:r>
              <a:endParaRPr lang="zh-CN" altLang="en-AU" sz="1800" dirty="0">
                <a:solidFill>
                  <a:schemeClr val="tx2"/>
                </a:solidFill>
                <a:latin typeface="Calibri" panose="020F0502020204030204" charset="0"/>
                <a:ea typeface="宋体" panose="02010600030101010101" pitchFamily="2" charset="-122"/>
                <a:cs typeface="Calibri" panose="020F0502020204030204" charset="0"/>
              </a:endParaRPr>
            </a:p>
          </p:txBody>
        </p:sp>
      </p:grpSp>
      <p:grpSp>
        <p:nvGrpSpPr>
          <p:cNvPr id="28" name="Group 27"/>
          <p:cNvGrpSpPr/>
          <p:nvPr/>
        </p:nvGrpSpPr>
        <p:grpSpPr>
          <a:xfrm>
            <a:off x="8350403" y="4580931"/>
            <a:ext cx="2194560" cy="1758599"/>
            <a:chOff x="1413150" y="4179496"/>
            <a:chExt cx="1650340" cy="1081933"/>
          </a:xfrm>
        </p:grpSpPr>
        <p:sp>
          <p:nvSpPr>
            <p:cNvPr id="29" name="Text Placeholder 32"/>
            <p:cNvSpPr txBox="1"/>
            <p:nvPr/>
          </p:nvSpPr>
          <p:spPr>
            <a:xfrm>
              <a:off x="1413150" y="4455669"/>
              <a:ext cx="1650340" cy="805760"/>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00000"/>
                </a:lnSpc>
                <a:spcBef>
                  <a:spcPts val="0"/>
                </a:spcBef>
                <a:buNone/>
              </a:pPr>
              <a:r>
                <a:rPr lang="en-US" sz="1600" dirty="0">
                  <a:latin typeface="Calibri" panose="020F0502020204030204" charset="0"/>
                  <a:ea typeface="Calibri" panose="020F0502020204030204" charset="0"/>
                  <a:cs typeface="Calibri" panose="020F0502020204030204" charset="0"/>
                </a:rPr>
                <a:t>孩子们可以得到自己的账户，父母可以监控他们的支出</a:t>
              </a:r>
              <a:endParaRPr lang="en-US" sz="1600" dirty="0">
                <a:latin typeface="Calibri" panose="020F0502020204030204" charset="0"/>
                <a:ea typeface="Calibri" panose="020F0502020204030204" charset="0"/>
                <a:cs typeface="Calibri" panose="020F0502020204030204" charset="0"/>
              </a:endParaRPr>
            </a:p>
          </p:txBody>
        </p:sp>
        <p:sp>
          <p:nvSpPr>
            <p:cNvPr id="30" name="Text Placeholder 33"/>
            <p:cNvSpPr txBox="1"/>
            <p:nvPr/>
          </p:nvSpPr>
          <p:spPr>
            <a:xfrm>
              <a:off x="1413151" y="4179496"/>
              <a:ext cx="1650338" cy="3188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zh-CN" altLang="en-AU" sz="1800" dirty="0">
                  <a:solidFill>
                    <a:schemeClr val="tx2"/>
                  </a:solidFill>
                  <a:latin typeface="Calibri" panose="020F0502020204030204" charset="0"/>
                  <a:ea typeface="宋体" panose="02010600030101010101" pitchFamily="2" charset="-122"/>
                  <a:cs typeface="Calibri" panose="020F0502020204030204" charset="0"/>
                </a:rPr>
                <a:t>父母</a:t>
              </a:r>
              <a:endParaRPr lang="zh-CN" altLang="en-AU" sz="1800" dirty="0">
                <a:solidFill>
                  <a:schemeClr val="tx2"/>
                </a:solidFill>
                <a:latin typeface="Calibri" panose="020F0502020204030204" charset="0"/>
                <a:ea typeface="宋体" panose="02010600030101010101" pitchFamily="2" charset="-122"/>
                <a:cs typeface="Calibri" panose="020F0502020204030204" charset="0"/>
              </a:endParaRPr>
            </a:p>
          </p:txBody>
        </p:sp>
      </p:grpSp>
      <p:sp>
        <p:nvSpPr>
          <p:cNvPr id="31" name="Title 1"/>
          <p:cNvSpPr txBox="1"/>
          <p:nvPr/>
        </p:nvSpPr>
        <p:spPr>
          <a:xfrm>
            <a:off x="838200" y="86812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dirty="0"/>
              <a:t>(</a:t>
            </a:r>
            <a:r>
              <a:rPr lang="zh-CN" altLang="en-US" sz="3000" dirty="0">
                <a:ea typeface="宋体" panose="02010600030101010101" pitchFamily="2" charset="-122"/>
              </a:rPr>
              <a:t>使用</a:t>
            </a:r>
            <a:r>
              <a:rPr lang="en-US" sz="3000" dirty="0"/>
              <a:t>View Key)</a:t>
            </a:r>
            <a:endParaRPr lang="en-US" sz="3000" dirty="0"/>
          </a:p>
        </p:txBody>
      </p:sp>
      <p:sp>
        <p:nvSpPr>
          <p:cNvPr id="25" name="TextBox 24"/>
          <p:cNvSpPr txBox="1"/>
          <p:nvPr/>
        </p:nvSpPr>
        <p:spPr>
          <a:xfrm>
            <a:off x="4827064" y="6624173"/>
            <a:ext cx="2537875" cy="246221"/>
          </a:xfrm>
          <a:prstGeom prst="rect">
            <a:avLst/>
          </a:prstGeom>
          <a:noFill/>
        </p:spPr>
        <p:txBody>
          <a:bodyPr wrap="none" rtlCol="0">
            <a:spAutoFit/>
          </a:bodyPr>
          <a:lstStyle/>
          <a:p>
            <a:pPr algn="ctr"/>
            <a:r>
              <a:rPr lang="en-US" sz="1000" dirty="0"/>
              <a:t>Adapted from Riccardo </a:t>
            </a:r>
            <a:r>
              <a:rPr lang="en-US" sz="1000" dirty="0" err="1"/>
              <a:t>Spagni’s</a:t>
            </a:r>
            <a:r>
              <a:rPr lang="en-US" sz="1000" dirty="0"/>
              <a:t> Presentation</a:t>
            </a:r>
            <a:endParaRPr lang="en-US" sz="1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fade">
                                      <p:cBhvr>
                                        <p:cTn id="11" dur="500"/>
                                        <p:tgtEl>
                                          <p:spTgt spid="31"/>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nodeType="with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500"/>
                                        <p:tgtEl>
                                          <p:spTgt spid="19"/>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fade">
                                      <p:cBhvr>
                                        <p:cTn id="38" dur="500"/>
                                        <p:tgtEl>
                                          <p:spTgt spid="10"/>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fade">
                                      <p:cBhvr>
                                        <p:cTn id="41" dur="500"/>
                                        <p:tgtEl>
                                          <p:spTgt spid="14"/>
                                        </p:tgtEl>
                                      </p:cBhvr>
                                    </p:animEffect>
                                  </p:childTnLst>
                                </p:cTn>
                              </p:par>
                              <p:par>
                                <p:cTn id="42" presetID="10" presetClass="entr" presetSubtype="0" fill="hold" nodeType="with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fade">
                                      <p:cBhvr>
                                        <p:cTn id="44" dur="500"/>
                                        <p:tgtEl>
                                          <p:spTgt spid="22"/>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fade">
                                      <p:cBhvr>
                                        <p:cTn id="49" dur="500"/>
                                        <p:tgtEl>
                                          <p:spTgt spid="15"/>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gtEl>
                                        <p:attrNameLst>
                                          <p:attrName>style.visibility</p:attrName>
                                        </p:attrNameLst>
                                      </p:cBhvr>
                                      <p:to>
                                        <p:strVal val="visible"/>
                                      </p:to>
                                    </p:set>
                                    <p:animEffect transition="in" filter="fade">
                                      <p:cBhvr>
                                        <p:cTn id="52" dur="500"/>
                                        <p:tgtEl>
                                          <p:spTgt spid="6"/>
                                        </p:tgtEl>
                                      </p:cBhvr>
                                    </p:animEffect>
                                  </p:childTnLst>
                                </p:cTn>
                              </p:par>
                              <p:par>
                                <p:cTn id="53" presetID="10" presetClass="entr" presetSubtype="0" fill="hold" nodeType="withEffect">
                                  <p:stCondLst>
                                    <p:cond delay="0"/>
                                  </p:stCondLst>
                                  <p:childTnLst>
                                    <p:set>
                                      <p:cBhvr>
                                        <p:cTn id="54" dur="1" fill="hold">
                                          <p:stCondLst>
                                            <p:cond delay="0"/>
                                          </p:stCondLst>
                                        </p:cTn>
                                        <p:tgtEl>
                                          <p:spTgt spid="28"/>
                                        </p:tgtEl>
                                        <p:attrNameLst>
                                          <p:attrName>style.visibility</p:attrName>
                                        </p:attrNameLst>
                                      </p:cBhvr>
                                      <p:to>
                                        <p:strVal val="visible"/>
                                      </p:to>
                                    </p:set>
                                    <p:animEffect transition="in" filter="fade">
                                      <p:cBhvr>
                                        <p:cTn id="55" dur="500"/>
                                        <p:tgtEl>
                                          <p:spTgt spid="28"/>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5"/>
                                        </p:tgtEl>
                                        <p:attrNameLst>
                                          <p:attrName>style.visibility</p:attrName>
                                        </p:attrNameLst>
                                      </p:cBhvr>
                                      <p:to>
                                        <p:strVal val="visible"/>
                                      </p:to>
                                    </p:set>
                                    <p:animEffect transition="in" filter="fade">
                                      <p:cBhvr>
                                        <p:cTn id="5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4" grpId="0" animBg="1"/>
      <p:bldP spid="12" grpId="0" animBg="1"/>
      <p:bldP spid="11" grpId="0" animBg="1"/>
      <p:bldP spid="2" grpId="0"/>
      <p:bldP spid="5" grpId="0" animBg="1"/>
      <p:bldP spid="6" grpId="0" animBg="1"/>
      <p:bldP spid="3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zh-CN" altLang="en-US" b="1" dirty="0">
                <a:ea typeface="宋体" panose="02010600030101010101" pitchFamily="2" charset="-122"/>
              </a:rPr>
              <a:t>简述</a:t>
            </a:r>
            <a:endParaRPr lang="zh-CN" altLang="en-US" b="1" dirty="0">
              <a:ea typeface="宋体" panose="02010600030101010101" pitchFamily="2" charset="-122"/>
            </a:endParaRPr>
          </a:p>
        </p:txBody>
      </p:sp>
      <p:grpSp>
        <p:nvGrpSpPr>
          <p:cNvPr id="43" name="Group 42"/>
          <p:cNvGrpSpPr/>
          <p:nvPr/>
        </p:nvGrpSpPr>
        <p:grpSpPr>
          <a:xfrm>
            <a:off x="1333236" y="1999505"/>
            <a:ext cx="9750116" cy="4159371"/>
            <a:chOff x="1400105" y="1871168"/>
            <a:chExt cx="9750116" cy="4159371"/>
          </a:xfrm>
        </p:grpSpPr>
        <p:sp>
          <p:nvSpPr>
            <p:cNvPr id="4" name="Rounded Rectangle 4"/>
            <p:cNvSpPr/>
            <p:nvPr/>
          </p:nvSpPr>
          <p:spPr>
            <a:xfrm>
              <a:off x="1400107" y="2175966"/>
              <a:ext cx="2723145" cy="529389"/>
            </a:xfrm>
            <a:prstGeom prst="roundRect">
              <a:avLst/>
            </a:prstGeom>
            <a:gradFill flip="none" rotWithShape="1">
              <a:gsLst>
                <a:gs pos="0">
                  <a:srgbClr val="1EA185"/>
                </a:gs>
                <a:gs pos="100000">
                  <a:schemeClr val="accent1">
                    <a:lumMod val="60000"/>
                    <a:lumOff val="40000"/>
                    <a:shade val="100000"/>
                    <a:satMod val="11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 (</a:t>
              </a:r>
              <a:r>
                <a:rPr lang="en-US" dirty="0" err="1">
                  <a:solidFill>
                    <a:schemeClr val="tx1"/>
                  </a:solidFill>
                </a:rPr>
                <a:t>Tx</a:t>
              </a:r>
              <a:r>
                <a:rPr lang="en-US" dirty="0">
                  <a:solidFill>
                    <a:schemeClr val="tx1"/>
                  </a:solidFill>
                </a:rPr>
                <a:t> ID fgwinw3fwtk54)</a:t>
              </a:r>
              <a:endParaRPr lang="en-US" dirty="0">
                <a:solidFill>
                  <a:schemeClr val="tx1"/>
                </a:solidFill>
              </a:endParaRPr>
            </a:p>
          </p:txBody>
        </p:sp>
        <p:sp>
          <p:nvSpPr>
            <p:cNvPr id="5" name="Rounded Rectangle 5"/>
            <p:cNvSpPr/>
            <p:nvPr/>
          </p:nvSpPr>
          <p:spPr>
            <a:xfrm>
              <a:off x="1400106" y="2782432"/>
              <a:ext cx="2723147" cy="529389"/>
            </a:xfrm>
            <a:prstGeom prst="roundRect">
              <a:avLst/>
            </a:prstGeom>
            <a:gradFill flip="none" rotWithShape="1">
              <a:gsLst>
                <a:gs pos="0">
                  <a:srgbClr val="1EA185"/>
                </a:gs>
                <a:gs pos="100000">
                  <a:schemeClr val="accent1">
                    <a:lumMod val="60000"/>
                    <a:lumOff val="4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8 (</a:t>
              </a:r>
              <a:r>
                <a:rPr lang="en-US" dirty="0" err="1">
                  <a:solidFill>
                    <a:schemeClr val="tx1"/>
                  </a:solidFill>
                </a:rPr>
                <a:t>Tx</a:t>
              </a:r>
              <a:r>
                <a:rPr lang="en-US" dirty="0">
                  <a:solidFill>
                    <a:schemeClr val="tx1"/>
                  </a:solidFill>
                </a:rPr>
                <a:t> ID hng6iwfumwf8)</a:t>
              </a:r>
              <a:endParaRPr lang="en-US" dirty="0">
                <a:solidFill>
                  <a:schemeClr val="tx1"/>
                </a:solidFill>
              </a:endParaRPr>
            </a:p>
          </p:txBody>
        </p:sp>
        <p:sp>
          <p:nvSpPr>
            <p:cNvPr id="6" name="Rounded Rectangle 6"/>
            <p:cNvSpPr/>
            <p:nvPr/>
          </p:nvSpPr>
          <p:spPr>
            <a:xfrm>
              <a:off x="1400105" y="3388898"/>
              <a:ext cx="2723147" cy="529389"/>
            </a:xfrm>
            <a:prstGeom prst="roundRect">
              <a:avLst/>
            </a:prstGeom>
            <a:gradFill flip="none" rotWithShape="1">
              <a:gsLst>
                <a:gs pos="0">
                  <a:srgbClr val="1EA185"/>
                </a:gs>
                <a:gs pos="100000">
                  <a:schemeClr val="accent1">
                    <a:lumMod val="60000"/>
                    <a:lumOff val="40000"/>
                    <a:shade val="100000"/>
                    <a:satMod val="115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11 (</a:t>
              </a:r>
              <a:r>
                <a:rPr lang="en-US" dirty="0" err="1">
                  <a:solidFill>
                    <a:schemeClr val="tx1"/>
                  </a:solidFill>
                </a:rPr>
                <a:t>Tx</a:t>
              </a:r>
              <a:r>
                <a:rPr lang="en-US" dirty="0">
                  <a:solidFill>
                    <a:schemeClr val="tx1"/>
                  </a:solidFill>
                </a:rPr>
                <a:t> ID twv8mf8dnfas)</a:t>
              </a:r>
              <a:endParaRPr lang="en-US" dirty="0">
                <a:solidFill>
                  <a:schemeClr val="tx1"/>
                </a:solidFill>
              </a:endParaRPr>
            </a:p>
          </p:txBody>
        </p:sp>
        <p:sp>
          <p:nvSpPr>
            <p:cNvPr id="7" name="Rounded Rectangle 7"/>
            <p:cNvSpPr/>
            <p:nvPr/>
          </p:nvSpPr>
          <p:spPr>
            <a:xfrm>
              <a:off x="1400107" y="3990476"/>
              <a:ext cx="2723147" cy="529389"/>
            </a:xfrm>
            <a:prstGeom prst="roundRect">
              <a:avLst/>
            </a:prstGeom>
            <a:gradFill flip="none" rotWithShape="1">
              <a:gsLst>
                <a:gs pos="0">
                  <a:srgbClr val="1EA185"/>
                </a:gs>
                <a:gs pos="100000">
                  <a:schemeClr val="accent1">
                    <a:lumMod val="60000"/>
                    <a:lumOff val="40000"/>
                    <a:shade val="100000"/>
                    <a:satMod val="115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15 (</a:t>
              </a:r>
              <a:r>
                <a:rPr lang="en-US" dirty="0" err="1">
                  <a:solidFill>
                    <a:schemeClr val="tx1"/>
                  </a:solidFill>
                </a:rPr>
                <a:t>Tx</a:t>
              </a:r>
              <a:r>
                <a:rPr lang="en-US" dirty="0">
                  <a:solidFill>
                    <a:schemeClr val="tx1"/>
                  </a:solidFill>
                </a:rPr>
                <a:t> ID wn3f4diiijffwn)</a:t>
              </a:r>
              <a:endParaRPr lang="en-US" dirty="0">
                <a:solidFill>
                  <a:schemeClr val="tx1"/>
                </a:solidFill>
              </a:endParaRPr>
            </a:p>
          </p:txBody>
        </p:sp>
        <p:sp>
          <p:nvSpPr>
            <p:cNvPr id="8" name="Rounded Rectangle 8"/>
            <p:cNvSpPr/>
            <p:nvPr/>
          </p:nvSpPr>
          <p:spPr>
            <a:xfrm>
              <a:off x="1400106" y="4596942"/>
              <a:ext cx="2723147" cy="529389"/>
            </a:xfrm>
            <a:prstGeom prst="roundRect">
              <a:avLst/>
            </a:prstGeom>
            <a:gradFill flip="none" rotWithShape="1">
              <a:gsLst>
                <a:gs pos="0">
                  <a:srgbClr val="1EA185"/>
                </a:gs>
                <a:gs pos="100000">
                  <a:schemeClr val="accent1">
                    <a:lumMod val="60000"/>
                    <a:lumOff val="40000"/>
                    <a:shade val="100000"/>
                    <a:satMod val="115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18 (</a:t>
              </a:r>
              <a:r>
                <a:rPr lang="en-US" dirty="0" err="1">
                  <a:solidFill>
                    <a:schemeClr val="tx1"/>
                  </a:solidFill>
                </a:rPr>
                <a:t>Tx</a:t>
              </a:r>
              <a:r>
                <a:rPr lang="en-US" dirty="0">
                  <a:solidFill>
                    <a:schemeClr val="tx1"/>
                  </a:solidFill>
                </a:rPr>
                <a:t> ID n48gfwmfdki)</a:t>
              </a:r>
              <a:endParaRPr lang="en-US" dirty="0">
                <a:solidFill>
                  <a:schemeClr val="tx1"/>
                </a:solidFill>
              </a:endParaRPr>
            </a:p>
          </p:txBody>
        </p:sp>
        <p:sp>
          <p:nvSpPr>
            <p:cNvPr id="9" name="Rounded Rectangle 9"/>
            <p:cNvSpPr/>
            <p:nvPr/>
          </p:nvSpPr>
          <p:spPr>
            <a:xfrm>
              <a:off x="1400105" y="5203408"/>
              <a:ext cx="2723147" cy="529389"/>
            </a:xfrm>
            <a:prstGeom prst="roundRect">
              <a:avLst/>
            </a:prstGeom>
            <a:gradFill flip="none" rotWithShape="1">
              <a:gsLst>
                <a:gs pos="0">
                  <a:srgbClr val="1EA185"/>
                </a:gs>
                <a:gs pos="100000">
                  <a:schemeClr val="accent1">
                    <a:lumMod val="60000"/>
                    <a:lumOff val="40000"/>
                    <a:shade val="100000"/>
                    <a:satMod val="115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21 (</a:t>
              </a:r>
              <a:r>
                <a:rPr lang="en-US" dirty="0" err="1">
                  <a:solidFill>
                    <a:schemeClr val="tx1"/>
                  </a:solidFill>
                </a:rPr>
                <a:t>Tx</a:t>
              </a:r>
              <a:r>
                <a:rPr lang="en-US" dirty="0">
                  <a:solidFill>
                    <a:schemeClr val="tx1"/>
                  </a:solidFill>
                </a:rPr>
                <a:t> ID 4f5f8njdoam4)</a:t>
              </a:r>
              <a:endParaRPr lang="en-US" dirty="0">
                <a:solidFill>
                  <a:schemeClr val="tx1"/>
                </a:solidFill>
              </a:endParaRPr>
            </a:p>
          </p:txBody>
        </p:sp>
        <p:sp>
          <p:nvSpPr>
            <p:cNvPr id="10" name="Rounded Rectangle 5"/>
            <p:cNvSpPr/>
            <p:nvPr/>
          </p:nvSpPr>
          <p:spPr>
            <a:xfrm>
              <a:off x="5539502" y="3685395"/>
              <a:ext cx="1103504" cy="529389"/>
            </a:xfrm>
            <a:prstGeom prst="roundRect">
              <a:avLst/>
            </a:prstGeom>
            <a:solidFill>
              <a:srgbClr val="6FD5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 XMR</a:t>
              </a:r>
              <a:endParaRPr lang="en-US" dirty="0">
                <a:solidFill>
                  <a:schemeClr val="tx1"/>
                </a:solidFill>
              </a:endParaRPr>
            </a:p>
          </p:txBody>
        </p:sp>
        <p:cxnSp>
          <p:nvCxnSpPr>
            <p:cNvPr id="11" name="Straight Connector 10"/>
            <p:cNvCxnSpPr/>
            <p:nvPr/>
          </p:nvCxnSpPr>
          <p:spPr>
            <a:xfrm>
              <a:off x="4625102" y="2435748"/>
              <a:ext cx="0" cy="3028685"/>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4124787" y="2435748"/>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124787" y="3050372"/>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4124787" y="3643224"/>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4124787" y="4250257"/>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4124787" y="4864881"/>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4124787" y="5464433"/>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4625102" y="3961979"/>
              <a:ext cx="914400"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6643006" y="3961979"/>
              <a:ext cx="914400"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20" name="Rounded Rectangle 6"/>
            <p:cNvSpPr/>
            <p:nvPr/>
          </p:nvSpPr>
          <p:spPr>
            <a:xfrm>
              <a:off x="8068748" y="1871168"/>
              <a:ext cx="2723145"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hfk5yndjdmnfirwm5dnu</a:t>
              </a:r>
              <a:endParaRPr lang="en-US" dirty="0">
                <a:solidFill>
                  <a:schemeClr val="tx1"/>
                </a:solidFill>
              </a:endParaRPr>
            </a:p>
          </p:txBody>
        </p:sp>
        <p:sp>
          <p:nvSpPr>
            <p:cNvPr id="21" name="Rounded Rectangle 7"/>
            <p:cNvSpPr/>
            <p:nvPr/>
          </p:nvSpPr>
          <p:spPr>
            <a:xfrm>
              <a:off x="8068747" y="2477634"/>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7yf8dji8fbwb4f5hdfdicnd</a:t>
              </a:r>
              <a:endParaRPr lang="en-US" dirty="0">
                <a:solidFill>
                  <a:schemeClr val="tx1"/>
                </a:solidFill>
              </a:endParaRPr>
            </a:p>
          </p:txBody>
        </p:sp>
        <p:sp>
          <p:nvSpPr>
            <p:cNvPr id="22" name="Rounded Rectangle 8"/>
            <p:cNvSpPr/>
            <p:nvPr/>
          </p:nvSpPr>
          <p:spPr>
            <a:xfrm>
              <a:off x="8068746" y="3084100"/>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ey5f8ne58nh5nogsefwjw</a:t>
              </a:r>
              <a:endParaRPr lang="en-US" dirty="0">
                <a:solidFill>
                  <a:schemeClr val="tx1"/>
                </a:solidFill>
              </a:endParaRPr>
            </a:p>
          </p:txBody>
        </p:sp>
        <p:sp>
          <p:nvSpPr>
            <p:cNvPr id="23" name="Rounded Rectangle 9"/>
            <p:cNvSpPr/>
            <p:nvPr/>
          </p:nvSpPr>
          <p:spPr>
            <a:xfrm>
              <a:off x="8068748" y="3685678"/>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58fmd8jhybwnng8nengf</a:t>
              </a:r>
              <a:endParaRPr lang="en-US" dirty="0">
                <a:solidFill>
                  <a:schemeClr val="tx1"/>
                </a:solidFill>
              </a:endParaRPr>
            </a:p>
          </p:txBody>
        </p:sp>
        <p:sp>
          <p:nvSpPr>
            <p:cNvPr id="24" name="Rounded Rectangle 10"/>
            <p:cNvSpPr/>
            <p:nvPr/>
          </p:nvSpPr>
          <p:spPr>
            <a:xfrm>
              <a:off x="8068747" y="4292144"/>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5hfnq835hng6iwfumwf8</a:t>
              </a:r>
              <a:endParaRPr lang="en-US" dirty="0">
                <a:solidFill>
                  <a:schemeClr val="tx1"/>
                </a:solidFill>
              </a:endParaRPr>
            </a:p>
          </p:txBody>
        </p:sp>
        <p:sp>
          <p:nvSpPr>
            <p:cNvPr id="25" name="Rounded Rectangle 11"/>
            <p:cNvSpPr/>
            <p:nvPr/>
          </p:nvSpPr>
          <p:spPr>
            <a:xfrm>
              <a:off x="8068746" y="4898610"/>
              <a:ext cx="2723147" cy="529389"/>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3348dqnqcb8vqfi8dfj65f</a:t>
              </a:r>
              <a:endParaRPr lang="en-US" dirty="0">
                <a:solidFill>
                  <a:schemeClr val="tx1"/>
                </a:solidFill>
              </a:endParaRPr>
            </a:p>
          </p:txBody>
        </p:sp>
        <p:grpSp>
          <p:nvGrpSpPr>
            <p:cNvPr id="26" name="Group 25"/>
            <p:cNvGrpSpPr/>
            <p:nvPr/>
          </p:nvGrpSpPr>
          <p:grpSpPr>
            <a:xfrm flipH="1">
              <a:off x="7557405" y="2154913"/>
              <a:ext cx="500315" cy="3610450"/>
              <a:chOff x="5795267" y="2857754"/>
              <a:chExt cx="500315" cy="3610450"/>
            </a:xfrm>
          </p:grpSpPr>
          <p:cxnSp>
            <p:nvCxnSpPr>
              <p:cNvPr id="27" name="Straight Connector 26"/>
              <p:cNvCxnSpPr/>
              <p:nvPr/>
            </p:nvCxnSpPr>
            <p:spPr>
              <a:xfrm flipH="1">
                <a:off x="6295582" y="2857754"/>
                <a:ext cx="0" cy="361045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5795267" y="2857754"/>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5795267" y="3472378"/>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5795267" y="4065230"/>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5795267" y="4672263"/>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5795267" y="5286887"/>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795267" y="5886439"/>
                <a:ext cx="500315"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35" name="Hexagon 34"/>
            <p:cNvSpPr/>
            <p:nvPr/>
          </p:nvSpPr>
          <p:spPr>
            <a:xfrm>
              <a:off x="8068746" y="5500187"/>
              <a:ext cx="3081475" cy="530352"/>
            </a:xfrm>
            <a:prstGeom prst="hexagon">
              <a:avLst/>
            </a:prstGeom>
            <a:solidFill>
              <a:srgbClr val="44546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Calibri" panose="020F0502020204030204" charset="0"/>
                  <a:ea typeface="Calibri" panose="020F0502020204030204" charset="0"/>
                  <a:cs typeface="Calibri" panose="020F0502020204030204" charset="0"/>
                </a:rPr>
                <a:t>Commitment public key</a:t>
              </a:r>
              <a:endParaRPr lang="en-US" dirty="0">
                <a:latin typeface="Calibri" panose="020F0502020204030204" charset="0"/>
                <a:ea typeface="Calibri" panose="020F0502020204030204" charset="0"/>
                <a:cs typeface="Calibri" panose="020F0502020204030204" charset="0"/>
              </a:endParaRPr>
            </a:p>
          </p:txBody>
        </p:sp>
        <p:cxnSp>
          <p:nvCxnSpPr>
            <p:cNvPr id="36" name="Straight Connector 35"/>
            <p:cNvCxnSpPr>
              <a:stCxn id="35" idx="3"/>
            </p:cNvCxnSpPr>
            <p:nvPr/>
          </p:nvCxnSpPr>
          <p:spPr>
            <a:xfrm flipH="1">
              <a:off x="7557405" y="5765363"/>
              <a:ext cx="511341"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3"/>
                                        </p:tgtEl>
                                        <p:attrNameLst>
                                          <p:attrName>style.visibility</p:attrName>
                                        </p:attrNameLst>
                                      </p:cBhvr>
                                      <p:to>
                                        <p:strVal val="visible"/>
                                      </p:to>
                                    </p:set>
                                    <p:animEffect transition="in" filter="fade">
                                      <p:cBhvr>
                                        <p:cTn id="11"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 descr="ˈKoʊvriː"/>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351235" y="495100"/>
            <a:ext cx="3489529" cy="885578"/>
          </a:xfrm>
          <a:prstGeom prst="rect">
            <a:avLst/>
          </a:prstGeom>
          <a:noFill/>
          <a:extLst>
            <a:ext uri="{909E8E84-426E-40DD-AFC4-6F175D3DCCD1}">
              <a14:hiddenFill xmlns:a14="http://schemas.microsoft.com/office/drawing/2010/main">
                <a:solidFill>
                  <a:srgbClr val="FFFFFF"/>
                </a:solidFill>
              </a14:hiddenFill>
            </a:ext>
          </a:extLst>
        </p:spPr>
      </p:pic>
      <p:sp>
        <p:nvSpPr>
          <p:cNvPr id="24" name="Oval 23"/>
          <p:cNvSpPr/>
          <p:nvPr/>
        </p:nvSpPr>
        <p:spPr>
          <a:xfrm>
            <a:off x="1912410" y="2035783"/>
            <a:ext cx="1042737" cy="104273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5578031" y="2035783"/>
            <a:ext cx="1042737" cy="1042737"/>
          </a:xfrm>
          <a:prstGeom prst="ellipse">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9484284" y="1883383"/>
            <a:ext cx="1042737" cy="104273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2955147" y="4209488"/>
            <a:ext cx="1042737" cy="104273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5578031" y="5252225"/>
            <a:ext cx="1042737" cy="104273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7687567" y="3984899"/>
            <a:ext cx="1042737" cy="104273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2112468" y="2233985"/>
            <a:ext cx="642620" cy="645160"/>
          </a:xfrm>
          <a:prstGeom prst="rect">
            <a:avLst/>
          </a:prstGeom>
          <a:noFill/>
        </p:spPr>
        <p:txBody>
          <a:bodyPr wrap="none" rtlCol="0">
            <a:spAutoFit/>
          </a:bodyPr>
          <a:lstStyle/>
          <a:p>
            <a:pPr algn="ctr"/>
            <a:r>
              <a:rPr lang="zh-CN" altLang="en-US" b="1" dirty="0">
                <a:ea typeface="宋体" panose="02010600030101010101" pitchFamily="2" charset="-122"/>
              </a:rPr>
              <a:t>起始</a:t>
            </a:r>
            <a:endParaRPr lang="zh-CN" altLang="en-US" b="1" dirty="0">
              <a:ea typeface="宋体" panose="02010600030101010101" pitchFamily="2" charset="-122"/>
            </a:endParaRPr>
          </a:p>
          <a:p>
            <a:pPr algn="ctr"/>
            <a:r>
              <a:rPr lang="zh-CN" altLang="en-US" b="1" dirty="0">
                <a:ea typeface="宋体" panose="02010600030101010101" pitchFamily="2" charset="-122"/>
              </a:rPr>
              <a:t>节点</a:t>
            </a:r>
            <a:endParaRPr lang="zh-CN" altLang="en-US" b="1" dirty="0">
              <a:ea typeface="宋体" panose="02010600030101010101" pitchFamily="2" charset="-122"/>
            </a:endParaRPr>
          </a:p>
        </p:txBody>
      </p:sp>
      <p:sp>
        <p:nvSpPr>
          <p:cNvPr id="31" name="TextBox 30"/>
          <p:cNvSpPr txBox="1"/>
          <p:nvPr/>
        </p:nvSpPr>
        <p:spPr>
          <a:xfrm>
            <a:off x="1664977" y="1682608"/>
            <a:ext cx="1537600" cy="369332"/>
          </a:xfrm>
          <a:prstGeom prst="rect">
            <a:avLst/>
          </a:prstGeom>
          <a:noFill/>
        </p:spPr>
        <p:txBody>
          <a:bodyPr wrap="none" rtlCol="0">
            <a:spAutoFit/>
          </a:bodyPr>
          <a:lstStyle/>
          <a:p>
            <a:pPr algn="ctr"/>
            <a:r>
              <a:rPr lang="en-US" b="1" dirty="0"/>
              <a:t>12.154.85.166</a:t>
            </a:r>
            <a:endParaRPr lang="en-US" b="1" dirty="0"/>
          </a:p>
        </p:txBody>
      </p:sp>
      <p:sp>
        <p:nvSpPr>
          <p:cNvPr id="33" name="Right Arrow 32"/>
          <p:cNvSpPr/>
          <p:nvPr/>
        </p:nvSpPr>
        <p:spPr>
          <a:xfrm rot="8285617">
            <a:off x="3784717" y="3557589"/>
            <a:ext cx="2006480" cy="272715"/>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p:cNvSpPr txBox="1"/>
          <p:nvPr/>
        </p:nvSpPr>
        <p:spPr>
          <a:xfrm>
            <a:off x="5778089" y="2233985"/>
            <a:ext cx="642620" cy="645160"/>
          </a:xfrm>
          <a:prstGeom prst="rect">
            <a:avLst/>
          </a:prstGeom>
          <a:noFill/>
        </p:spPr>
        <p:txBody>
          <a:bodyPr wrap="none" rtlCol="0">
            <a:spAutoFit/>
          </a:bodyPr>
          <a:lstStyle/>
          <a:p>
            <a:pPr algn="ctr"/>
            <a:r>
              <a:rPr lang="zh-CN" altLang="en-US" b="1" dirty="0">
                <a:ea typeface="宋体" panose="02010600030101010101" pitchFamily="2" charset="-122"/>
              </a:rPr>
              <a:t>中继</a:t>
            </a:r>
            <a:endParaRPr lang="zh-CN" altLang="en-US" b="1" dirty="0">
              <a:ea typeface="宋体" panose="02010600030101010101" pitchFamily="2" charset="-122"/>
            </a:endParaRPr>
          </a:p>
          <a:p>
            <a:pPr algn="ctr"/>
            <a:r>
              <a:rPr lang="zh-CN" altLang="en-US" b="1" dirty="0">
                <a:ea typeface="宋体" panose="02010600030101010101" pitchFamily="2" charset="-122"/>
              </a:rPr>
              <a:t>节点</a:t>
            </a:r>
            <a:endParaRPr lang="zh-CN" altLang="en-US" b="1" dirty="0">
              <a:ea typeface="宋体" panose="02010600030101010101" pitchFamily="2" charset="-122"/>
            </a:endParaRPr>
          </a:p>
        </p:txBody>
      </p:sp>
      <p:sp>
        <p:nvSpPr>
          <p:cNvPr id="36" name="Right Arrow 35"/>
          <p:cNvSpPr/>
          <p:nvPr/>
        </p:nvSpPr>
        <p:spPr>
          <a:xfrm rot="1264064">
            <a:off x="4043218" y="5109915"/>
            <a:ext cx="1534214" cy="272715"/>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ight Arrow 36"/>
          <p:cNvSpPr/>
          <p:nvPr/>
        </p:nvSpPr>
        <p:spPr>
          <a:xfrm rot="19603495">
            <a:off x="6611316" y="5007755"/>
            <a:ext cx="1090864" cy="272715"/>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ight Arrow 37"/>
          <p:cNvSpPr/>
          <p:nvPr/>
        </p:nvSpPr>
        <p:spPr>
          <a:xfrm rot="21426440">
            <a:off x="6791060" y="2379614"/>
            <a:ext cx="2553890" cy="272715"/>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1613017" y="1642441"/>
            <a:ext cx="1648322" cy="374592"/>
          </a:xfrm>
          <a:prstGeom prst="ellipse">
            <a:avLst/>
          </a:prstGeom>
          <a:noFill/>
          <a:ln w="28575">
            <a:solidFill>
              <a:srgbClr val="F848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ight Arrow 40"/>
          <p:cNvSpPr/>
          <p:nvPr/>
        </p:nvSpPr>
        <p:spPr>
          <a:xfrm>
            <a:off x="3104706" y="2423598"/>
            <a:ext cx="2323766" cy="272715"/>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p:cNvSpPr txBox="1"/>
          <p:nvPr/>
        </p:nvSpPr>
        <p:spPr>
          <a:xfrm>
            <a:off x="3367726" y="2174308"/>
            <a:ext cx="1813560" cy="368300"/>
          </a:xfrm>
          <a:prstGeom prst="rect">
            <a:avLst/>
          </a:prstGeom>
          <a:noFill/>
        </p:spPr>
        <p:txBody>
          <a:bodyPr wrap="none" rtlCol="0">
            <a:spAutoFit/>
          </a:bodyPr>
          <a:lstStyle/>
          <a:p>
            <a:pPr algn="ctr"/>
            <a:r>
              <a:rPr lang="zh-CN" altLang="en-US" dirty="0">
                <a:ea typeface="宋体" panose="02010600030101010101" pitchFamily="2" charset="-122"/>
              </a:rPr>
              <a:t>交易</a:t>
            </a:r>
            <a:r>
              <a:rPr lang="en-US" dirty="0"/>
              <a:t>ID: 375wd4h</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fade">
                                      <p:cBhvr>
                                        <p:cTn id="11" dur="500"/>
                                        <p:tgtEl>
                                          <p:spTgt spid="30"/>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4"/>
                                        </p:tgtEl>
                                        <p:attrNameLst>
                                          <p:attrName>style.visibility</p:attrName>
                                        </p:attrNameLst>
                                      </p:cBhvr>
                                      <p:to>
                                        <p:strVal val="visible"/>
                                      </p:to>
                                    </p:set>
                                    <p:animEffect transition="in" filter="fade">
                                      <p:cBhvr>
                                        <p:cTn id="14" dur="500"/>
                                        <p:tgtEl>
                                          <p:spTgt spid="24"/>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31"/>
                                        </p:tgtEl>
                                        <p:attrNameLst>
                                          <p:attrName>style.visibility</p:attrName>
                                        </p:attrNameLst>
                                      </p:cBhvr>
                                      <p:to>
                                        <p:strVal val="visible"/>
                                      </p:to>
                                    </p:set>
                                    <p:animEffect transition="in" filter="fade">
                                      <p:cBhvr>
                                        <p:cTn id="18" dur="500"/>
                                        <p:tgtEl>
                                          <p:spTgt spid="31"/>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wipe(left)">
                                      <p:cBhvr>
                                        <p:cTn id="22" dur="500"/>
                                        <p:tgtEl>
                                          <p:spTgt spid="4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2"/>
                                        </p:tgtEl>
                                        <p:attrNameLst>
                                          <p:attrName>style.visibility</p:attrName>
                                        </p:attrNameLst>
                                      </p:cBhvr>
                                      <p:to>
                                        <p:strVal val="visible"/>
                                      </p:to>
                                    </p:set>
                                    <p:animEffect transition="in" filter="fade">
                                      <p:cBhvr>
                                        <p:cTn id="25" dur="500"/>
                                        <p:tgtEl>
                                          <p:spTgt spid="42"/>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25"/>
                                        </p:tgtEl>
                                        <p:attrNameLst>
                                          <p:attrName>style.visibility</p:attrName>
                                        </p:attrNameLst>
                                      </p:cBhvr>
                                      <p:to>
                                        <p:strVal val="visible"/>
                                      </p:to>
                                    </p:set>
                                    <p:animEffect transition="in" filter="fade">
                                      <p:cBhvr>
                                        <p:cTn id="29" dur="500"/>
                                        <p:tgtEl>
                                          <p:spTgt spid="25"/>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4"/>
                                        </p:tgtEl>
                                        <p:attrNameLst>
                                          <p:attrName>style.visibility</p:attrName>
                                        </p:attrNameLst>
                                      </p:cBhvr>
                                      <p:to>
                                        <p:strVal val="visible"/>
                                      </p:to>
                                    </p:set>
                                    <p:animEffect transition="in" filter="fade">
                                      <p:cBhvr>
                                        <p:cTn id="32" dur="500"/>
                                        <p:tgtEl>
                                          <p:spTgt spid="34"/>
                                        </p:tgtEl>
                                      </p:cBhvr>
                                    </p:animEffect>
                                  </p:childTnLst>
                                </p:cTn>
                              </p:par>
                            </p:childTnLst>
                          </p:cTn>
                        </p:par>
                        <p:par>
                          <p:cTn id="33" fill="hold">
                            <p:stCondLst>
                              <p:cond delay="2500"/>
                            </p:stCondLst>
                            <p:childTnLst>
                              <p:par>
                                <p:cTn id="34" presetID="22" presetClass="entr" presetSubtype="2" fill="hold" grpId="0" nodeType="afterEffect">
                                  <p:stCondLst>
                                    <p:cond delay="0"/>
                                  </p:stCondLst>
                                  <p:childTnLst>
                                    <p:set>
                                      <p:cBhvr>
                                        <p:cTn id="35" dur="1" fill="hold">
                                          <p:stCondLst>
                                            <p:cond delay="0"/>
                                          </p:stCondLst>
                                        </p:cTn>
                                        <p:tgtEl>
                                          <p:spTgt spid="33"/>
                                        </p:tgtEl>
                                        <p:attrNameLst>
                                          <p:attrName>style.visibility</p:attrName>
                                        </p:attrNameLst>
                                      </p:cBhvr>
                                      <p:to>
                                        <p:strVal val="visible"/>
                                      </p:to>
                                    </p:set>
                                    <p:animEffect transition="in" filter="wipe(right)">
                                      <p:cBhvr>
                                        <p:cTn id="36" dur="500"/>
                                        <p:tgtEl>
                                          <p:spTgt spid="33"/>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animEffect transition="in" filter="wipe(left)">
                                      <p:cBhvr>
                                        <p:cTn id="39" dur="500"/>
                                        <p:tgtEl>
                                          <p:spTgt spid="38"/>
                                        </p:tgtEl>
                                      </p:cBhvr>
                                    </p:animEffect>
                                  </p:childTnLst>
                                </p:cTn>
                              </p:par>
                            </p:childTnLst>
                          </p:cTn>
                        </p:par>
                        <p:par>
                          <p:cTn id="40" fill="hold">
                            <p:stCondLst>
                              <p:cond delay="3000"/>
                            </p:stCondLst>
                            <p:childTnLst>
                              <p:par>
                                <p:cTn id="41" presetID="10" presetClass="entr" presetSubtype="0" fill="hold" grpId="0" nodeType="after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fade">
                                      <p:cBhvr>
                                        <p:cTn id="43" dur="500"/>
                                        <p:tgtEl>
                                          <p:spTgt spid="2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6"/>
                                        </p:tgtEl>
                                        <p:attrNameLst>
                                          <p:attrName>style.visibility</p:attrName>
                                        </p:attrNameLst>
                                      </p:cBhvr>
                                      <p:to>
                                        <p:strVal val="visible"/>
                                      </p:to>
                                    </p:set>
                                    <p:animEffect transition="in" filter="fade">
                                      <p:cBhvr>
                                        <p:cTn id="46" dur="500"/>
                                        <p:tgtEl>
                                          <p:spTgt spid="26"/>
                                        </p:tgtEl>
                                      </p:cBhvr>
                                    </p:animEffect>
                                  </p:childTnLst>
                                </p:cTn>
                              </p:par>
                            </p:childTnLst>
                          </p:cTn>
                        </p:par>
                        <p:par>
                          <p:cTn id="47" fill="hold">
                            <p:stCondLst>
                              <p:cond delay="3500"/>
                            </p:stCondLst>
                            <p:childTnLst>
                              <p:par>
                                <p:cTn id="48" presetID="22" presetClass="entr" presetSubtype="8" fill="hold" grpId="0" nodeType="afterEffect">
                                  <p:stCondLst>
                                    <p:cond delay="0"/>
                                  </p:stCondLst>
                                  <p:childTnLst>
                                    <p:set>
                                      <p:cBhvr>
                                        <p:cTn id="49" dur="1" fill="hold">
                                          <p:stCondLst>
                                            <p:cond delay="0"/>
                                          </p:stCondLst>
                                        </p:cTn>
                                        <p:tgtEl>
                                          <p:spTgt spid="36"/>
                                        </p:tgtEl>
                                        <p:attrNameLst>
                                          <p:attrName>style.visibility</p:attrName>
                                        </p:attrNameLst>
                                      </p:cBhvr>
                                      <p:to>
                                        <p:strVal val="visible"/>
                                      </p:to>
                                    </p:set>
                                    <p:animEffect transition="in" filter="wipe(left)">
                                      <p:cBhvr>
                                        <p:cTn id="50" dur="500"/>
                                        <p:tgtEl>
                                          <p:spTgt spid="36"/>
                                        </p:tgtEl>
                                      </p:cBhvr>
                                    </p:animEffect>
                                  </p:childTnLst>
                                </p:cTn>
                              </p:par>
                            </p:childTnLst>
                          </p:cTn>
                        </p:par>
                        <p:par>
                          <p:cTn id="51" fill="hold">
                            <p:stCondLst>
                              <p:cond delay="4000"/>
                            </p:stCondLst>
                            <p:childTnLst>
                              <p:par>
                                <p:cTn id="52" presetID="10" presetClass="entr" presetSubtype="0" fill="hold" grpId="0" nodeType="afterEffect">
                                  <p:stCondLst>
                                    <p:cond delay="0"/>
                                  </p:stCondLst>
                                  <p:childTnLst>
                                    <p:set>
                                      <p:cBhvr>
                                        <p:cTn id="53" dur="1" fill="hold">
                                          <p:stCondLst>
                                            <p:cond delay="0"/>
                                          </p:stCondLst>
                                        </p:cTn>
                                        <p:tgtEl>
                                          <p:spTgt spid="28"/>
                                        </p:tgtEl>
                                        <p:attrNameLst>
                                          <p:attrName>style.visibility</p:attrName>
                                        </p:attrNameLst>
                                      </p:cBhvr>
                                      <p:to>
                                        <p:strVal val="visible"/>
                                      </p:to>
                                    </p:set>
                                    <p:animEffect transition="in" filter="fade">
                                      <p:cBhvr>
                                        <p:cTn id="54" dur="500"/>
                                        <p:tgtEl>
                                          <p:spTgt spid="28"/>
                                        </p:tgtEl>
                                      </p:cBhvr>
                                    </p:animEffect>
                                  </p:childTnLst>
                                </p:cTn>
                              </p:par>
                            </p:childTnLst>
                          </p:cTn>
                        </p:par>
                        <p:par>
                          <p:cTn id="55" fill="hold">
                            <p:stCondLst>
                              <p:cond delay="4500"/>
                            </p:stCondLst>
                            <p:childTnLst>
                              <p:par>
                                <p:cTn id="56" presetID="22" presetClass="entr" presetSubtype="8" fill="hold" grpId="0" nodeType="afterEffect">
                                  <p:stCondLst>
                                    <p:cond delay="0"/>
                                  </p:stCondLst>
                                  <p:childTnLst>
                                    <p:set>
                                      <p:cBhvr>
                                        <p:cTn id="57" dur="1" fill="hold">
                                          <p:stCondLst>
                                            <p:cond delay="0"/>
                                          </p:stCondLst>
                                        </p:cTn>
                                        <p:tgtEl>
                                          <p:spTgt spid="37"/>
                                        </p:tgtEl>
                                        <p:attrNameLst>
                                          <p:attrName>style.visibility</p:attrName>
                                        </p:attrNameLst>
                                      </p:cBhvr>
                                      <p:to>
                                        <p:strVal val="visible"/>
                                      </p:to>
                                    </p:set>
                                    <p:animEffect transition="in" filter="wipe(left)">
                                      <p:cBhvr>
                                        <p:cTn id="58" dur="500"/>
                                        <p:tgtEl>
                                          <p:spTgt spid="37"/>
                                        </p:tgtEl>
                                      </p:cBhvr>
                                    </p:animEffect>
                                  </p:childTnLst>
                                </p:cTn>
                              </p:par>
                            </p:childTnLst>
                          </p:cTn>
                        </p:par>
                        <p:par>
                          <p:cTn id="59" fill="hold">
                            <p:stCondLst>
                              <p:cond delay="5000"/>
                            </p:stCondLst>
                            <p:childTnLst>
                              <p:par>
                                <p:cTn id="60" presetID="10" presetClass="entr" presetSubtype="0" fill="hold" grpId="0" nodeType="afterEffect">
                                  <p:stCondLst>
                                    <p:cond delay="0"/>
                                  </p:stCondLst>
                                  <p:childTnLst>
                                    <p:set>
                                      <p:cBhvr>
                                        <p:cTn id="61" dur="1" fill="hold">
                                          <p:stCondLst>
                                            <p:cond delay="0"/>
                                          </p:stCondLst>
                                        </p:cTn>
                                        <p:tgtEl>
                                          <p:spTgt spid="29"/>
                                        </p:tgtEl>
                                        <p:attrNameLst>
                                          <p:attrName>style.visibility</p:attrName>
                                        </p:attrNameLst>
                                      </p:cBhvr>
                                      <p:to>
                                        <p:strVal val="visible"/>
                                      </p:to>
                                    </p:set>
                                    <p:animEffect transition="in" filter="fade">
                                      <p:cBhvr>
                                        <p:cTn id="62" dur="500"/>
                                        <p:tgtEl>
                                          <p:spTgt spid="29"/>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39"/>
                                        </p:tgtEl>
                                        <p:attrNameLst>
                                          <p:attrName>style.visibility</p:attrName>
                                        </p:attrNameLst>
                                      </p:cBhvr>
                                      <p:to>
                                        <p:strVal val="visible"/>
                                      </p:to>
                                    </p:set>
                                    <p:animEffect transition="in" filter="fade">
                                      <p:cBhvr>
                                        <p:cTn id="67"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8" grpId="0" animBg="1"/>
      <p:bldP spid="29" grpId="0" animBg="1"/>
      <p:bldP spid="30" grpId="0"/>
      <p:bldP spid="31" grpId="0"/>
      <p:bldP spid="33" grpId="0" animBg="1"/>
      <p:bldP spid="34" grpId="0"/>
      <p:bldP spid="36" grpId="0" animBg="1"/>
      <p:bldP spid="37" grpId="0" animBg="1"/>
      <p:bldP spid="38" grpId="0" animBg="1"/>
      <p:bldP spid="39" grpId="0" animBg="1"/>
      <p:bldP spid="41" grpId="0" animBg="1"/>
      <p:bldP spid="4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ˈKoʊvriː"/>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351235" y="495100"/>
            <a:ext cx="3489529" cy="885578"/>
          </a:xfrm>
          <a:prstGeom prst="rect">
            <a:avLst/>
          </a:prstGeom>
          <a:noFill/>
          <a:extLst>
            <a:ext uri="{909E8E84-426E-40DD-AFC4-6F175D3DCCD1}">
              <a14:hiddenFill xmlns:a14="http://schemas.microsoft.com/office/drawing/2010/main">
                <a:solidFill>
                  <a:srgbClr val="FFFFFF"/>
                </a:solidFill>
              </a14:hiddenFill>
            </a:ext>
          </a:extLst>
        </p:spPr>
      </p:pic>
      <p:sp>
        <p:nvSpPr>
          <p:cNvPr id="24" name="Oval 23"/>
          <p:cNvSpPr/>
          <p:nvPr/>
        </p:nvSpPr>
        <p:spPr>
          <a:xfrm>
            <a:off x="1912410" y="2035783"/>
            <a:ext cx="1042737" cy="104273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5578031" y="2035783"/>
            <a:ext cx="1042737" cy="1042737"/>
          </a:xfrm>
          <a:prstGeom prst="ellipse">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9484284" y="1883383"/>
            <a:ext cx="1042737" cy="104273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2955147" y="4209488"/>
            <a:ext cx="1042737" cy="104273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5578031" y="5252225"/>
            <a:ext cx="1042737" cy="104273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7687567" y="3984899"/>
            <a:ext cx="1042737" cy="104273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2112468" y="2233985"/>
            <a:ext cx="642620" cy="645160"/>
          </a:xfrm>
          <a:prstGeom prst="rect">
            <a:avLst/>
          </a:prstGeom>
          <a:noFill/>
        </p:spPr>
        <p:txBody>
          <a:bodyPr wrap="none" rtlCol="0">
            <a:spAutoFit/>
          </a:bodyPr>
          <a:lstStyle/>
          <a:p>
            <a:pPr algn="ctr"/>
            <a:r>
              <a:rPr lang="zh-CN" altLang="en-US" b="1" dirty="0">
                <a:ea typeface="宋体" panose="02010600030101010101" pitchFamily="2" charset="-122"/>
              </a:rPr>
              <a:t>起始</a:t>
            </a:r>
            <a:endParaRPr lang="zh-CN" altLang="en-US" b="1" dirty="0">
              <a:ea typeface="宋体" panose="02010600030101010101" pitchFamily="2" charset="-122"/>
            </a:endParaRPr>
          </a:p>
          <a:p>
            <a:pPr algn="ctr"/>
            <a:r>
              <a:rPr lang="zh-CN" altLang="en-US" b="1" dirty="0">
                <a:ea typeface="宋体" panose="02010600030101010101" pitchFamily="2" charset="-122"/>
              </a:rPr>
              <a:t>节点</a:t>
            </a:r>
            <a:endParaRPr lang="zh-CN" altLang="en-US" b="1" dirty="0">
              <a:ea typeface="宋体" panose="02010600030101010101" pitchFamily="2" charset="-122"/>
            </a:endParaRPr>
          </a:p>
        </p:txBody>
      </p:sp>
      <p:sp>
        <p:nvSpPr>
          <p:cNvPr id="31" name="TextBox 30"/>
          <p:cNvSpPr txBox="1"/>
          <p:nvPr/>
        </p:nvSpPr>
        <p:spPr>
          <a:xfrm>
            <a:off x="1787666" y="1682608"/>
            <a:ext cx="1292225" cy="368300"/>
          </a:xfrm>
          <a:prstGeom prst="rect">
            <a:avLst/>
          </a:prstGeom>
          <a:noFill/>
        </p:spPr>
        <p:txBody>
          <a:bodyPr wrap="none" rtlCol="0">
            <a:spAutoFit/>
          </a:bodyPr>
          <a:lstStyle/>
          <a:p>
            <a:pPr algn="ctr"/>
            <a:r>
              <a:rPr lang="en-US" b="1" dirty="0"/>
              <a:t>3dsnf28.i2p</a:t>
            </a:r>
            <a:endParaRPr lang="en-US" b="1" dirty="0"/>
          </a:p>
        </p:txBody>
      </p:sp>
      <p:sp>
        <p:nvSpPr>
          <p:cNvPr id="33" name="TextBox 32"/>
          <p:cNvSpPr txBox="1"/>
          <p:nvPr/>
        </p:nvSpPr>
        <p:spPr>
          <a:xfrm>
            <a:off x="5548219" y="2233985"/>
            <a:ext cx="1102360" cy="645160"/>
          </a:xfrm>
          <a:prstGeom prst="rect">
            <a:avLst/>
          </a:prstGeom>
          <a:noFill/>
        </p:spPr>
        <p:txBody>
          <a:bodyPr wrap="none" rtlCol="0">
            <a:spAutoFit/>
          </a:bodyPr>
          <a:lstStyle/>
          <a:p>
            <a:pPr algn="ctr"/>
            <a:r>
              <a:rPr lang="zh-CN" altLang="en-US" b="1" dirty="0">
                <a:ea typeface="宋体" panose="02010600030101010101" pitchFamily="2" charset="-122"/>
              </a:rPr>
              <a:t>隐私中继</a:t>
            </a:r>
            <a:endParaRPr lang="zh-CN" altLang="en-US" b="1" dirty="0">
              <a:ea typeface="宋体" panose="02010600030101010101" pitchFamily="2" charset="-122"/>
            </a:endParaRPr>
          </a:p>
          <a:p>
            <a:pPr algn="ctr"/>
            <a:r>
              <a:rPr lang="zh-CN" altLang="en-US" b="1" dirty="0">
                <a:ea typeface="宋体" panose="02010600030101010101" pitchFamily="2" charset="-122"/>
              </a:rPr>
              <a:t>节点</a:t>
            </a:r>
            <a:endParaRPr lang="zh-CN" altLang="en-US" b="1" dirty="0">
              <a:ea typeface="宋体" panose="02010600030101010101" pitchFamily="2" charset="-122"/>
            </a:endParaRPr>
          </a:p>
        </p:txBody>
      </p:sp>
      <p:sp>
        <p:nvSpPr>
          <p:cNvPr id="40" name="TextBox 39"/>
          <p:cNvSpPr txBox="1"/>
          <p:nvPr/>
        </p:nvSpPr>
        <p:spPr>
          <a:xfrm>
            <a:off x="3445849" y="2174308"/>
            <a:ext cx="1657313" cy="369332"/>
          </a:xfrm>
          <a:prstGeom prst="rect">
            <a:avLst/>
          </a:prstGeom>
          <a:noFill/>
        </p:spPr>
        <p:txBody>
          <a:bodyPr wrap="none" rtlCol="0">
            <a:spAutoFit/>
          </a:bodyPr>
          <a:lstStyle/>
          <a:p>
            <a:pPr algn="ctr"/>
            <a:r>
              <a:rPr lang="en-US" dirty="0" err="1"/>
              <a:t>Tx</a:t>
            </a:r>
            <a:r>
              <a:rPr lang="en-US" dirty="0"/>
              <a:t> ID: 375wd4h</a:t>
            </a:r>
            <a:endParaRPr lang="en-US" dirty="0"/>
          </a:p>
        </p:txBody>
      </p:sp>
      <p:sp>
        <p:nvSpPr>
          <p:cNvPr id="41" name="Oval 40"/>
          <p:cNvSpPr/>
          <p:nvPr/>
        </p:nvSpPr>
        <p:spPr>
          <a:xfrm>
            <a:off x="1613017" y="1642441"/>
            <a:ext cx="1648322" cy="374592"/>
          </a:xfrm>
          <a:prstGeom prst="ellipse">
            <a:avLst/>
          </a:prstGeom>
          <a:noFill/>
          <a:ln w="28575">
            <a:solidFill>
              <a:srgbClr val="F848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97" name="Group 4096"/>
          <p:cNvGrpSpPr/>
          <p:nvPr/>
        </p:nvGrpSpPr>
        <p:grpSpPr>
          <a:xfrm>
            <a:off x="3104706" y="2423598"/>
            <a:ext cx="2323766" cy="272715"/>
            <a:chOff x="3104706" y="2423598"/>
            <a:chExt cx="2323766" cy="272715"/>
          </a:xfrm>
        </p:grpSpPr>
        <p:sp>
          <p:nvSpPr>
            <p:cNvPr id="39" name="Right Arrow 38"/>
            <p:cNvSpPr/>
            <p:nvPr/>
          </p:nvSpPr>
          <p:spPr>
            <a:xfrm>
              <a:off x="3104706" y="2423598"/>
              <a:ext cx="2323766" cy="272715"/>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3261339" y="2470150"/>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3562181" y="2470318"/>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3842025" y="2469982"/>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4142867" y="2470150"/>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4416708" y="2468744"/>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4717550" y="2468912"/>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012348" y="2468576"/>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99" name="Group 4098"/>
          <p:cNvGrpSpPr/>
          <p:nvPr/>
        </p:nvGrpSpPr>
        <p:grpSpPr>
          <a:xfrm>
            <a:off x="3784717" y="3068342"/>
            <a:ext cx="2006480" cy="1172328"/>
            <a:chOff x="3784717" y="3068342"/>
            <a:chExt cx="2006480" cy="1172328"/>
          </a:xfrm>
        </p:grpSpPr>
        <p:sp>
          <p:nvSpPr>
            <p:cNvPr id="32" name="Right Arrow 31"/>
            <p:cNvSpPr/>
            <p:nvPr/>
          </p:nvSpPr>
          <p:spPr>
            <a:xfrm rot="8285617">
              <a:off x="3784717" y="3557589"/>
              <a:ext cx="2006480" cy="272715"/>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p:nvSpPr>
          <p:spPr>
            <a:xfrm rot="19034800">
              <a:off x="4237461" y="4057790"/>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p:cNvSpPr/>
            <p:nvPr/>
          </p:nvSpPr>
          <p:spPr>
            <a:xfrm rot="19034800">
              <a:off x="4458478" y="3853689"/>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rot="19034800">
              <a:off x="4663735" y="3663472"/>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rot="19034800">
              <a:off x="4884752" y="3459371"/>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p:cNvSpPr/>
            <p:nvPr/>
          </p:nvSpPr>
          <p:spPr>
            <a:xfrm rot="19034800">
              <a:off x="5084875" y="3272443"/>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p:cNvSpPr/>
            <p:nvPr/>
          </p:nvSpPr>
          <p:spPr>
            <a:xfrm rot="19034800">
              <a:off x="5305892" y="3068342"/>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102" name="Group 4101"/>
          <p:cNvGrpSpPr/>
          <p:nvPr/>
        </p:nvGrpSpPr>
        <p:grpSpPr>
          <a:xfrm>
            <a:off x="6791060" y="2379614"/>
            <a:ext cx="2553890" cy="280017"/>
            <a:chOff x="6791060" y="2379614"/>
            <a:chExt cx="2553890" cy="280017"/>
          </a:xfrm>
        </p:grpSpPr>
        <p:sp>
          <p:nvSpPr>
            <p:cNvPr id="37" name="Right Arrow 36"/>
            <p:cNvSpPr/>
            <p:nvPr/>
          </p:nvSpPr>
          <p:spPr>
            <a:xfrm rot="21426440">
              <a:off x="6791060" y="2379614"/>
              <a:ext cx="2553890" cy="272715"/>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p:cNvSpPr/>
            <p:nvPr/>
          </p:nvSpPr>
          <p:spPr>
            <a:xfrm rot="21435782">
              <a:off x="6957408" y="2476751"/>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p:cNvSpPr/>
            <p:nvPr/>
          </p:nvSpPr>
          <p:spPr>
            <a:xfrm rot="21435782">
              <a:off x="7257915" y="2462554"/>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p:cNvSpPr/>
            <p:nvPr/>
          </p:nvSpPr>
          <p:spPr>
            <a:xfrm rot="21435782">
              <a:off x="7537424" y="2448855"/>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p:cNvSpPr/>
            <p:nvPr/>
          </p:nvSpPr>
          <p:spPr>
            <a:xfrm rot="21435782">
              <a:off x="7837931" y="2434658"/>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rot="21435782">
              <a:off x="8111392" y="2420177"/>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p:cNvSpPr/>
            <p:nvPr/>
          </p:nvSpPr>
          <p:spPr>
            <a:xfrm rot="21435782">
              <a:off x="8411899" y="2405979"/>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p:cNvSpPr/>
            <p:nvPr/>
          </p:nvSpPr>
          <p:spPr>
            <a:xfrm rot="21435782">
              <a:off x="8706345" y="2391567"/>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rot="21435782">
              <a:off x="8985724" y="2382473"/>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100" name="Group 4099"/>
          <p:cNvGrpSpPr/>
          <p:nvPr/>
        </p:nvGrpSpPr>
        <p:grpSpPr>
          <a:xfrm>
            <a:off x="4043218" y="4956753"/>
            <a:ext cx="1534214" cy="494644"/>
            <a:chOff x="4043218" y="4956753"/>
            <a:chExt cx="1534214" cy="494644"/>
          </a:xfrm>
        </p:grpSpPr>
        <p:sp>
          <p:nvSpPr>
            <p:cNvPr id="35" name="Right Arrow 34"/>
            <p:cNvSpPr/>
            <p:nvPr/>
          </p:nvSpPr>
          <p:spPr>
            <a:xfrm rot="1264064">
              <a:off x="4043218" y="5109915"/>
              <a:ext cx="1534214" cy="272715"/>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p:cNvSpPr/>
            <p:nvPr/>
          </p:nvSpPr>
          <p:spPr>
            <a:xfrm rot="1242695">
              <a:off x="4259933" y="4956753"/>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p:cNvSpPr/>
            <p:nvPr/>
          </p:nvSpPr>
          <p:spPr>
            <a:xfrm rot="1242695">
              <a:off x="4541273" y="5063307"/>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rot="1242695">
              <a:off x="4803151" y="5161963"/>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p:cNvSpPr/>
            <p:nvPr/>
          </p:nvSpPr>
          <p:spPr>
            <a:xfrm rot="1242695">
              <a:off x="5084491" y="5268517"/>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101" name="Group 4100"/>
          <p:cNvGrpSpPr/>
          <p:nvPr/>
        </p:nvGrpSpPr>
        <p:grpSpPr>
          <a:xfrm>
            <a:off x="6611316" y="4917872"/>
            <a:ext cx="1090864" cy="507681"/>
            <a:chOff x="6611316" y="4917872"/>
            <a:chExt cx="1090864" cy="507681"/>
          </a:xfrm>
        </p:grpSpPr>
        <p:sp>
          <p:nvSpPr>
            <p:cNvPr id="36" name="Right Arrow 35"/>
            <p:cNvSpPr/>
            <p:nvPr/>
          </p:nvSpPr>
          <p:spPr>
            <a:xfrm rot="19603495">
              <a:off x="6611316" y="5007755"/>
              <a:ext cx="1090864" cy="272715"/>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p:cNvSpPr/>
            <p:nvPr/>
          </p:nvSpPr>
          <p:spPr>
            <a:xfrm rot="19560384">
              <a:off x="6797953" y="5242673"/>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p:cNvSpPr/>
            <p:nvPr/>
          </p:nvSpPr>
          <p:spPr>
            <a:xfrm rot="19560384">
              <a:off x="7047475" y="5074611"/>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p:cNvSpPr/>
            <p:nvPr/>
          </p:nvSpPr>
          <p:spPr>
            <a:xfrm rot="19560384">
              <a:off x="7279305" y="4917872"/>
              <a:ext cx="123211" cy="182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097"/>
                                        </p:tgtEl>
                                        <p:attrNameLst>
                                          <p:attrName>style.visibility</p:attrName>
                                        </p:attrNameLst>
                                      </p:cBhvr>
                                      <p:to>
                                        <p:strVal val="visible"/>
                                      </p:to>
                                    </p:set>
                                    <p:animEffect transition="in" filter="fade">
                                      <p:cBhvr>
                                        <p:cTn id="7" dur="500"/>
                                        <p:tgtEl>
                                          <p:spTgt spid="4097"/>
                                        </p:tgtEl>
                                      </p:cBhvr>
                                    </p:animEffect>
                                  </p:childTnLst>
                                </p:cTn>
                              </p:par>
                              <p:par>
                                <p:cTn id="8" presetID="10" presetClass="entr" presetSubtype="0" fill="hold" nodeType="withEffect">
                                  <p:stCondLst>
                                    <p:cond delay="0"/>
                                  </p:stCondLst>
                                  <p:childTnLst>
                                    <p:set>
                                      <p:cBhvr>
                                        <p:cTn id="9" dur="1" fill="hold">
                                          <p:stCondLst>
                                            <p:cond delay="0"/>
                                          </p:stCondLst>
                                        </p:cTn>
                                        <p:tgtEl>
                                          <p:spTgt spid="4102"/>
                                        </p:tgtEl>
                                        <p:attrNameLst>
                                          <p:attrName>style.visibility</p:attrName>
                                        </p:attrNameLst>
                                      </p:cBhvr>
                                      <p:to>
                                        <p:strVal val="visible"/>
                                      </p:to>
                                    </p:set>
                                    <p:animEffect transition="in" filter="fade">
                                      <p:cBhvr>
                                        <p:cTn id="10" dur="500"/>
                                        <p:tgtEl>
                                          <p:spTgt spid="4102"/>
                                        </p:tgtEl>
                                      </p:cBhvr>
                                    </p:animEffect>
                                  </p:childTnLst>
                                </p:cTn>
                              </p:par>
                              <p:par>
                                <p:cTn id="11" presetID="10" presetClass="entr" presetSubtype="0" fill="hold" nodeType="withEffect">
                                  <p:stCondLst>
                                    <p:cond delay="0"/>
                                  </p:stCondLst>
                                  <p:childTnLst>
                                    <p:set>
                                      <p:cBhvr>
                                        <p:cTn id="12" dur="1" fill="hold">
                                          <p:stCondLst>
                                            <p:cond delay="0"/>
                                          </p:stCondLst>
                                        </p:cTn>
                                        <p:tgtEl>
                                          <p:spTgt spid="4099"/>
                                        </p:tgtEl>
                                        <p:attrNameLst>
                                          <p:attrName>style.visibility</p:attrName>
                                        </p:attrNameLst>
                                      </p:cBhvr>
                                      <p:to>
                                        <p:strVal val="visible"/>
                                      </p:to>
                                    </p:set>
                                    <p:animEffect transition="in" filter="fade">
                                      <p:cBhvr>
                                        <p:cTn id="13" dur="500"/>
                                        <p:tgtEl>
                                          <p:spTgt spid="4099"/>
                                        </p:tgtEl>
                                      </p:cBhvr>
                                    </p:animEffect>
                                  </p:childTnLst>
                                </p:cTn>
                              </p:par>
                              <p:par>
                                <p:cTn id="14" presetID="10" presetClass="entr" presetSubtype="0" fill="hold" nodeType="withEffect">
                                  <p:stCondLst>
                                    <p:cond delay="0"/>
                                  </p:stCondLst>
                                  <p:childTnLst>
                                    <p:set>
                                      <p:cBhvr>
                                        <p:cTn id="15" dur="1" fill="hold">
                                          <p:stCondLst>
                                            <p:cond delay="0"/>
                                          </p:stCondLst>
                                        </p:cTn>
                                        <p:tgtEl>
                                          <p:spTgt spid="4100"/>
                                        </p:tgtEl>
                                        <p:attrNameLst>
                                          <p:attrName>style.visibility</p:attrName>
                                        </p:attrNameLst>
                                      </p:cBhvr>
                                      <p:to>
                                        <p:strVal val="visible"/>
                                      </p:to>
                                    </p:set>
                                    <p:animEffect transition="in" filter="fade">
                                      <p:cBhvr>
                                        <p:cTn id="16" dur="500"/>
                                        <p:tgtEl>
                                          <p:spTgt spid="4100"/>
                                        </p:tgtEl>
                                      </p:cBhvr>
                                    </p:animEffect>
                                  </p:childTnLst>
                                </p:cTn>
                              </p:par>
                              <p:par>
                                <p:cTn id="17" presetID="10" presetClass="entr" presetSubtype="0" fill="hold" nodeType="withEffect">
                                  <p:stCondLst>
                                    <p:cond delay="0"/>
                                  </p:stCondLst>
                                  <p:childTnLst>
                                    <p:set>
                                      <p:cBhvr>
                                        <p:cTn id="18" dur="1" fill="hold">
                                          <p:stCondLst>
                                            <p:cond delay="0"/>
                                          </p:stCondLst>
                                        </p:cTn>
                                        <p:tgtEl>
                                          <p:spTgt spid="4101"/>
                                        </p:tgtEl>
                                        <p:attrNameLst>
                                          <p:attrName>style.visibility</p:attrName>
                                        </p:attrNameLst>
                                      </p:cBhvr>
                                      <p:to>
                                        <p:strVal val="visible"/>
                                      </p:to>
                                    </p:set>
                                    <p:animEffect transition="in" filter="fade">
                                      <p:cBhvr>
                                        <p:cTn id="19" dur="500"/>
                                        <p:tgtEl>
                                          <p:spTgt spid="4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zh-CN" altLang="en-US" b="1" dirty="0">
                <a:ea typeface="宋体" panose="02010600030101010101" pitchFamily="2" charset="-122"/>
              </a:rPr>
              <a:t>中心化</a:t>
            </a:r>
            <a:r>
              <a:rPr lang="en-US" b="1" dirty="0"/>
              <a:t> vs. </a:t>
            </a:r>
            <a:r>
              <a:rPr lang="zh-CN" altLang="en-US" b="1" dirty="0">
                <a:ea typeface="宋体" panose="02010600030101010101" pitchFamily="2" charset="-122"/>
              </a:rPr>
              <a:t>去中心化</a:t>
            </a:r>
            <a:endParaRPr lang="zh-CN" altLang="en-US" b="1" dirty="0">
              <a:ea typeface="宋体" panose="02010600030101010101" pitchFamily="2" charset="-122"/>
            </a:endParaRPr>
          </a:p>
        </p:txBody>
      </p:sp>
      <p:sp>
        <p:nvSpPr>
          <p:cNvPr id="4" name="Oval 3"/>
          <p:cNvSpPr/>
          <p:nvPr/>
        </p:nvSpPr>
        <p:spPr>
          <a:xfrm>
            <a:off x="2694709" y="3380510"/>
            <a:ext cx="1016000" cy="1016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3650674" y="2563089"/>
            <a:ext cx="512619" cy="5126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2242125" y="2563089"/>
            <a:ext cx="512619" cy="5126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1729506" y="3627580"/>
            <a:ext cx="512619" cy="5126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4163293" y="3627581"/>
            <a:ext cx="512619" cy="5126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2242124" y="4701312"/>
            <a:ext cx="512619" cy="5126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p:cNvSpPr/>
          <p:nvPr/>
        </p:nvSpPr>
        <p:spPr>
          <a:xfrm>
            <a:off x="3650674" y="4701312"/>
            <a:ext cx="512619" cy="5126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2498433" y="2819398"/>
            <a:ext cx="704276" cy="106449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H="1">
            <a:off x="3207328" y="2819398"/>
            <a:ext cx="699655" cy="106449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H="1">
            <a:off x="3202709" y="3883889"/>
            <a:ext cx="121689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flipH="1" flipV="1">
            <a:off x="3202709" y="3883889"/>
            <a:ext cx="704274" cy="1073732"/>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2493814" y="3893130"/>
            <a:ext cx="708895" cy="1064491"/>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1985815" y="3893131"/>
            <a:ext cx="1221512" cy="0"/>
          </a:xfrm>
          <a:prstGeom prst="line">
            <a:avLst/>
          </a:prstGeom>
        </p:spPr>
        <p:style>
          <a:lnRef idx="1">
            <a:schemeClr val="accent1"/>
          </a:lnRef>
          <a:fillRef idx="0">
            <a:schemeClr val="accent1"/>
          </a:fillRef>
          <a:effectRef idx="0">
            <a:schemeClr val="accent1"/>
          </a:effectRef>
          <a:fontRef idx="minor">
            <a:schemeClr val="tx1"/>
          </a:fontRef>
        </p:style>
      </p:cxnSp>
      <p:sp>
        <p:nvSpPr>
          <p:cNvPr id="35" name="Oval 34"/>
          <p:cNvSpPr/>
          <p:nvPr/>
        </p:nvSpPr>
        <p:spPr>
          <a:xfrm>
            <a:off x="9437256" y="2567709"/>
            <a:ext cx="512619" cy="5126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8028707" y="2567709"/>
            <a:ext cx="512619" cy="5126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7516088" y="3632200"/>
            <a:ext cx="512619" cy="5126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9949875" y="3632201"/>
            <a:ext cx="512619" cy="5126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8028706" y="4705932"/>
            <a:ext cx="512619" cy="5126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9437256" y="4705932"/>
            <a:ext cx="512619" cy="5126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1" name="Straight Connector 40"/>
          <p:cNvCxnSpPr/>
          <p:nvPr/>
        </p:nvCxnSpPr>
        <p:spPr>
          <a:xfrm flipH="1">
            <a:off x="7772397" y="2824018"/>
            <a:ext cx="512618" cy="1059871"/>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H="1">
            <a:off x="8993910" y="2824018"/>
            <a:ext cx="699655" cy="1064491"/>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H="1">
            <a:off x="9693565" y="3888509"/>
            <a:ext cx="512620" cy="1069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H="1" flipV="1">
            <a:off x="8989291" y="3888509"/>
            <a:ext cx="704274" cy="1073732"/>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H="1" flipV="1">
            <a:off x="7772396" y="3902371"/>
            <a:ext cx="508000" cy="1059871"/>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7772397" y="3897751"/>
            <a:ext cx="1221512" cy="0"/>
          </a:xfrm>
          <a:prstGeom prst="line">
            <a:avLst/>
          </a:prstGeom>
        </p:spPr>
        <p:style>
          <a:lnRef idx="1">
            <a:schemeClr val="accent1"/>
          </a:lnRef>
          <a:fillRef idx="0">
            <a:schemeClr val="accent1"/>
          </a:fillRef>
          <a:effectRef idx="0">
            <a:schemeClr val="accent1"/>
          </a:effectRef>
          <a:fontRef idx="minor">
            <a:schemeClr val="tx1"/>
          </a:fontRef>
        </p:style>
      </p:cxnSp>
      <p:sp>
        <p:nvSpPr>
          <p:cNvPr id="47" name="Oval 46"/>
          <p:cNvSpPr/>
          <p:nvPr/>
        </p:nvSpPr>
        <p:spPr>
          <a:xfrm>
            <a:off x="8728361" y="3636820"/>
            <a:ext cx="512619" cy="5126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Connector 31"/>
          <p:cNvCxnSpPr/>
          <p:nvPr/>
        </p:nvCxnSpPr>
        <p:spPr>
          <a:xfrm flipV="1">
            <a:off x="8280396" y="3893129"/>
            <a:ext cx="713513" cy="1064492"/>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8280396" y="2819398"/>
            <a:ext cx="141316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H="1">
            <a:off x="8280396" y="3893129"/>
            <a:ext cx="1925788" cy="1064492"/>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8280396" y="2819398"/>
            <a:ext cx="1925788" cy="1082973"/>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V="1">
            <a:off x="9693565" y="2819398"/>
            <a:ext cx="0" cy="2138223"/>
          </a:xfrm>
          <a:prstGeom prst="line">
            <a:avLst/>
          </a:prstGeom>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2498749" y="5509208"/>
            <a:ext cx="868680" cy="368300"/>
          </a:xfrm>
          <a:prstGeom prst="rect">
            <a:avLst/>
          </a:prstGeom>
          <a:noFill/>
        </p:spPr>
        <p:txBody>
          <a:bodyPr wrap="none" rtlCol="0">
            <a:spAutoFit/>
          </a:bodyPr>
          <a:lstStyle/>
          <a:p>
            <a:r>
              <a:rPr lang="zh-CN" altLang="en-US" dirty="0">
                <a:ea typeface="宋体" panose="02010600030101010101" pitchFamily="2" charset="-122"/>
              </a:rPr>
              <a:t>中心化</a:t>
            </a:r>
            <a:endParaRPr lang="zh-CN" altLang="en-US" dirty="0">
              <a:ea typeface="宋体" panose="02010600030101010101" pitchFamily="2" charset="-122"/>
            </a:endParaRPr>
          </a:p>
        </p:txBody>
      </p:sp>
      <p:sp>
        <p:nvSpPr>
          <p:cNvPr id="63" name="TextBox 62"/>
          <p:cNvSpPr txBox="1"/>
          <p:nvPr/>
        </p:nvSpPr>
        <p:spPr>
          <a:xfrm>
            <a:off x="8129852" y="5509504"/>
            <a:ext cx="1097280" cy="368300"/>
          </a:xfrm>
          <a:prstGeom prst="rect">
            <a:avLst/>
          </a:prstGeom>
          <a:noFill/>
        </p:spPr>
        <p:txBody>
          <a:bodyPr wrap="none" rtlCol="0">
            <a:spAutoFit/>
          </a:bodyPr>
          <a:lstStyle/>
          <a:p>
            <a:r>
              <a:rPr lang="zh-CN" altLang="en-US" dirty="0">
                <a:ea typeface="宋体" panose="02010600030101010101" pitchFamily="2" charset="-122"/>
              </a:rPr>
              <a:t>去中心化</a:t>
            </a:r>
            <a:endParaRPr lang="zh-CN" altLang="en-US" dirty="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500"/>
                                        <p:tgtEl>
                                          <p:spTgt spid="1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childTnLst>
                          </p:cTn>
                        </p:par>
                        <p:par>
                          <p:cTn id="30" fill="hold">
                            <p:stCondLst>
                              <p:cond delay="1000"/>
                            </p:stCondLst>
                            <p:childTnLst>
                              <p:par>
                                <p:cTn id="31" presetID="10" presetClass="entr" presetSubtype="0" fill="hold" nodeType="after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500"/>
                                        <p:tgtEl>
                                          <p:spTgt spid="10"/>
                                        </p:tgtEl>
                                      </p:cBhvr>
                                    </p:animEffect>
                                  </p:childTnLst>
                                </p:cTn>
                              </p:par>
                              <p:par>
                                <p:cTn id="34" presetID="10" presetClass="entr" presetSubtype="0" fill="hold" nodeType="with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500"/>
                                        <p:tgtEl>
                                          <p:spTgt spid="13"/>
                                        </p:tgtEl>
                                      </p:cBhvr>
                                    </p:animEffect>
                                  </p:childTnLst>
                                </p:cTn>
                              </p:par>
                              <p:par>
                                <p:cTn id="37" presetID="10" presetClass="entr" presetSubtype="0" fill="hold" nodeType="with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fade">
                                      <p:cBhvr>
                                        <p:cTn id="39" dur="500"/>
                                        <p:tgtEl>
                                          <p:spTgt spid="23"/>
                                        </p:tgtEl>
                                      </p:cBhvr>
                                    </p:animEffect>
                                  </p:childTnLst>
                                </p:cTn>
                              </p:par>
                              <p:par>
                                <p:cTn id="40" presetID="10" presetClass="entr" presetSubtype="0" fill="hold" nodeType="withEffect">
                                  <p:stCondLst>
                                    <p:cond delay="0"/>
                                  </p:stCondLst>
                                  <p:childTnLst>
                                    <p:set>
                                      <p:cBhvr>
                                        <p:cTn id="41" dur="1" fill="hold">
                                          <p:stCondLst>
                                            <p:cond delay="0"/>
                                          </p:stCondLst>
                                        </p:cTn>
                                        <p:tgtEl>
                                          <p:spTgt spid="25"/>
                                        </p:tgtEl>
                                        <p:attrNameLst>
                                          <p:attrName>style.visibility</p:attrName>
                                        </p:attrNameLst>
                                      </p:cBhvr>
                                      <p:to>
                                        <p:strVal val="visible"/>
                                      </p:to>
                                    </p:set>
                                    <p:animEffect transition="in" filter="fade">
                                      <p:cBhvr>
                                        <p:cTn id="42" dur="500"/>
                                        <p:tgtEl>
                                          <p:spTgt spid="25"/>
                                        </p:tgtEl>
                                      </p:cBhvr>
                                    </p:animEffect>
                                  </p:childTnLst>
                                </p:cTn>
                              </p:par>
                              <p:par>
                                <p:cTn id="43" presetID="10" presetClass="entr" presetSubtype="0" fill="hold" nodeType="with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fade">
                                      <p:cBhvr>
                                        <p:cTn id="45" dur="500"/>
                                        <p:tgtEl>
                                          <p:spTgt spid="27"/>
                                        </p:tgtEl>
                                      </p:cBhvr>
                                    </p:animEffect>
                                  </p:childTnLst>
                                </p:cTn>
                              </p:par>
                              <p:par>
                                <p:cTn id="46" presetID="10" presetClass="entr" presetSubtype="0" fill="hold" nodeType="withEffect">
                                  <p:stCondLst>
                                    <p:cond delay="0"/>
                                  </p:stCondLst>
                                  <p:childTnLst>
                                    <p:set>
                                      <p:cBhvr>
                                        <p:cTn id="47" dur="1" fill="hold">
                                          <p:stCondLst>
                                            <p:cond delay="0"/>
                                          </p:stCondLst>
                                        </p:cTn>
                                        <p:tgtEl>
                                          <p:spTgt spid="8"/>
                                        </p:tgtEl>
                                        <p:attrNameLst>
                                          <p:attrName>style.visibility</p:attrName>
                                        </p:attrNameLst>
                                      </p:cBhvr>
                                      <p:to>
                                        <p:strVal val="visible"/>
                                      </p:to>
                                    </p:set>
                                    <p:animEffect transition="in" filter="fade">
                                      <p:cBhvr>
                                        <p:cTn id="48" dur="500"/>
                                        <p:tgtEl>
                                          <p:spTgt spid="8"/>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56"/>
                                        </p:tgtEl>
                                        <p:attrNameLst>
                                          <p:attrName>style.visibility</p:attrName>
                                        </p:attrNameLst>
                                      </p:cBhvr>
                                      <p:to>
                                        <p:strVal val="visible"/>
                                      </p:to>
                                    </p:set>
                                    <p:animEffect transition="in" filter="fade">
                                      <p:cBhvr>
                                        <p:cTn id="53" dur="500"/>
                                        <p:tgtEl>
                                          <p:spTgt spid="56"/>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47"/>
                                        </p:tgtEl>
                                        <p:attrNameLst>
                                          <p:attrName>style.visibility</p:attrName>
                                        </p:attrNameLst>
                                      </p:cBhvr>
                                      <p:to>
                                        <p:strVal val="visible"/>
                                      </p:to>
                                    </p:set>
                                    <p:animEffect transition="in" filter="fade">
                                      <p:cBhvr>
                                        <p:cTn id="58" dur="500"/>
                                        <p:tgtEl>
                                          <p:spTgt spid="47"/>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5"/>
                                        </p:tgtEl>
                                        <p:attrNameLst>
                                          <p:attrName>style.visibility</p:attrName>
                                        </p:attrNameLst>
                                      </p:cBhvr>
                                      <p:to>
                                        <p:strVal val="visible"/>
                                      </p:to>
                                    </p:set>
                                    <p:animEffect transition="in" filter="fade">
                                      <p:cBhvr>
                                        <p:cTn id="61" dur="500"/>
                                        <p:tgtEl>
                                          <p:spTgt spid="3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38"/>
                                        </p:tgtEl>
                                        <p:attrNameLst>
                                          <p:attrName>style.visibility</p:attrName>
                                        </p:attrNameLst>
                                      </p:cBhvr>
                                      <p:to>
                                        <p:strVal val="visible"/>
                                      </p:to>
                                    </p:set>
                                    <p:animEffect transition="in" filter="fade">
                                      <p:cBhvr>
                                        <p:cTn id="64" dur="500"/>
                                        <p:tgtEl>
                                          <p:spTgt spid="38"/>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40"/>
                                        </p:tgtEl>
                                        <p:attrNameLst>
                                          <p:attrName>style.visibility</p:attrName>
                                        </p:attrNameLst>
                                      </p:cBhvr>
                                      <p:to>
                                        <p:strVal val="visible"/>
                                      </p:to>
                                    </p:set>
                                    <p:animEffect transition="in" filter="fade">
                                      <p:cBhvr>
                                        <p:cTn id="67" dur="500"/>
                                        <p:tgtEl>
                                          <p:spTgt spid="40"/>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9"/>
                                        </p:tgtEl>
                                        <p:attrNameLst>
                                          <p:attrName>style.visibility</p:attrName>
                                        </p:attrNameLst>
                                      </p:cBhvr>
                                      <p:to>
                                        <p:strVal val="visible"/>
                                      </p:to>
                                    </p:set>
                                    <p:animEffect transition="in" filter="fade">
                                      <p:cBhvr>
                                        <p:cTn id="70" dur="500"/>
                                        <p:tgtEl>
                                          <p:spTgt spid="39"/>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37"/>
                                        </p:tgtEl>
                                        <p:attrNameLst>
                                          <p:attrName>style.visibility</p:attrName>
                                        </p:attrNameLst>
                                      </p:cBhvr>
                                      <p:to>
                                        <p:strVal val="visible"/>
                                      </p:to>
                                    </p:set>
                                    <p:animEffect transition="in" filter="fade">
                                      <p:cBhvr>
                                        <p:cTn id="73" dur="500"/>
                                        <p:tgtEl>
                                          <p:spTgt spid="37"/>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36"/>
                                        </p:tgtEl>
                                        <p:attrNameLst>
                                          <p:attrName>style.visibility</p:attrName>
                                        </p:attrNameLst>
                                      </p:cBhvr>
                                      <p:to>
                                        <p:strVal val="visible"/>
                                      </p:to>
                                    </p:set>
                                    <p:animEffect transition="in" filter="fade">
                                      <p:cBhvr>
                                        <p:cTn id="76" dur="500"/>
                                        <p:tgtEl>
                                          <p:spTgt spid="36"/>
                                        </p:tgtEl>
                                      </p:cBhvr>
                                    </p:animEffect>
                                  </p:childTnLst>
                                </p:cTn>
                              </p:par>
                            </p:childTnLst>
                          </p:cTn>
                        </p:par>
                        <p:par>
                          <p:cTn id="77" fill="hold">
                            <p:stCondLst>
                              <p:cond delay="500"/>
                            </p:stCondLst>
                            <p:childTnLst>
                              <p:par>
                                <p:cTn id="78" presetID="10" presetClass="entr" presetSubtype="0" fill="hold" nodeType="afterEffect">
                                  <p:stCondLst>
                                    <p:cond delay="0"/>
                                  </p:stCondLst>
                                  <p:childTnLst>
                                    <p:set>
                                      <p:cBhvr>
                                        <p:cTn id="79" dur="1" fill="hold">
                                          <p:stCondLst>
                                            <p:cond delay="0"/>
                                          </p:stCondLst>
                                        </p:cTn>
                                        <p:tgtEl>
                                          <p:spTgt spid="48"/>
                                        </p:tgtEl>
                                        <p:attrNameLst>
                                          <p:attrName>style.visibility</p:attrName>
                                        </p:attrNameLst>
                                      </p:cBhvr>
                                      <p:to>
                                        <p:strVal val="visible"/>
                                      </p:to>
                                    </p:set>
                                    <p:animEffect transition="in" filter="fade">
                                      <p:cBhvr>
                                        <p:cTn id="80" dur="500"/>
                                        <p:tgtEl>
                                          <p:spTgt spid="48"/>
                                        </p:tgtEl>
                                      </p:cBhvr>
                                    </p:animEffect>
                                  </p:childTnLst>
                                </p:cTn>
                              </p:par>
                              <p:par>
                                <p:cTn id="81" presetID="10" presetClass="entr" presetSubtype="0" fill="hold" nodeType="withEffect">
                                  <p:stCondLst>
                                    <p:cond delay="0"/>
                                  </p:stCondLst>
                                  <p:childTnLst>
                                    <p:set>
                                      <p:cBhvr>
                                        <p:cTn id="82" dur="1" fill="hold">
                                          <p:stCondLst>
                                            <p:cond delay="0"/>
                                          </p:stCondLst>
                                        </p:cTn>
                                        <p:tgtEl>
                                          <p:spTgt spid="42"/>
                                        </p:tgtEl>
                                        <p:attrNameLst>
                                          <p:attrName>style.visibility</p:attrName>
                                        </p:attrNameLst>
                                      </p:cBhvr>
                                      <p:to>
                                        <p:strVal val="visible"/>
                                      </p:to>
                                    </p:set>
                                    <p:animEffect transition="in" filter="fade">
                                      <p:cBhvr>
                                        <p:cTn id="83" dur="500"/>
                                        <p:tgtEl>
                                          <p:spTgt spid="42"/>
                                        </p:tgtEl>
                                      </p:cBhvr>
                                    </p:animEffect>
                                  </p:childTnLst>
                                </p:cTn>
                              </p:par>
                              <p:par>
                                <p:cTn id="84" presetID="10" presetClass="entr" presetSubtype="0" fill="hold" nodeType="withEffect">
                                  <p:stCondLst>
                                    <p:cond delay="0"/>
                                  </p:stCondLst>
                                  <p:childTnLst>
                                    <p:set>
                                      <p:cBhvr>
                                        <p:cTn id="85" dur="1" fill="hold">
                                          <p:stCondLst>
                                            <p:cond delay="0"/>
                                          </p:stCondLst>
                                        </p:cTn>
                                        <p:tgtEl>
                                          <p:spTgt spid="54"/>
                                        </p:tgtEl>
                                        <p:attrNameLst>
                                          <p:attrName>style.visibility</p:attrName>
                                        </p:attrNameLst>
                                      </p:cBhvr>
                                      <p:to>
                                        <p:strVal val="visible"/>
                                      </p:to>
                                    </p:set>
                                    <p:animEffect transition="in" filter="fade">
                                      <p:cBhvr>
                                        <p:cTn id="86" dur="500"/>
                                        <p:tgtEl>
                                          <p:spTgt spid="54"/>
                                        </p:tgtEl>
                                      </p:cBhvr>
                                    </p:animEffect>
                                  </p:childTnLst>
                                </p:cTn>
                              </p:par>
                              <p:par>
                                <p:cTn id="87" presetID="10" presetClass="entr" presetSubtype="0" fill="hold" nodeType="withEffect">
                                  <p:stCondLst>
                                    <p:cond delay="0"/>
                                  </p:stCondLst>
                                  <p:childTnLst>
                                    <p:set>
                                      <p:cBhvr>
                                        <p:cTn id="88" dur="1" fill="hold">
                                          <p:stCondLst>
                                            <p:cond delay="0"/>
                                          </p:stCondLst>
                                        </p:cTn>
                                        <p:tgtEl>
                                          <p:spTgt spid="43"/>
                                        </p:tgtEl>
                                        <p:attrNameLst>
                                          <p:attrName>style.visibility</p:attrName>
                                        </p:attrNameLst>
                                      </p:cBhvr>
                                      <p:to>
                                        <p:strVal val="visible"/>
                                      </p:to>
                                    </p:set>
                                    <p:animEffect transition="in" filter="fade">
                                      <p:cBhvr>
                                        <p:cTn id="89" dur="500"/>
                                        <p:tgtEl>
                                          <p:spTgt spid="43"/>
                                        </p:tgtEl>
                                      </p:cBhvr>
                                    </p:animEffect>
                                  </p:childTnLst>
                                </p:cTn>
                              </p:par>
                              <p:par>
                                <p:cTn id="90" presetID="10" presetClass="entr" presetSubtype="0" fill="hold" nodeType="withEffect">
                                  <p:stCondLst>
                                    <p:cond delay="0"/>
                                  </p:stCondLst>
                                  <p:childTnLst>
                                    <p:set>
                                      <p:cBhvr>
                                        <p:cTn id="91" dur="1" fill="hold">
                                          <p:stCondLst>
                                            <p:cond delay="0"/>
                                          </p:stCondLst>
                                        </p:cTn>
                                        <p:tgtEl>
                                          <p:spTgt spid="50"/>
                                        </p:tgtEl>
                                        <p:attrNameLst>
                                          <p:attrName>style.visibility</p:attrName>
                                        </p:attrNameLst>
                                      </p:cBhvr>
                                      <p:to>
                                        <p:strVal val="visible"/>
                                      </p:to>
                                    </p:set>
                                    <p:animEffect transition="in" filter="fade">
                                      <p:cBhvr>
                                        <p:cTn id="92" dur="500"/>
                                        <p:tgtEl>
                                          <p:spTgt spid="50"/>
                                        </p:tgtEl>
                                      </p:cBhvr>
                                    </p:animEffect>
                                  </p:childTnLst>
                                </p:cTn>
                              </p:par>
                              <p:par>
                                <p:cTn id="93" presetID="10" presetClass="entr" presetSubtype="0" fill="hold" nodeType="withEffect">
                                  <p:stCondLst>
                                    <p:cond delay="0"/>
                                  </p:stCondLst>
                                  <p:childTnLst>
                                    <p:set>
                                      <p:cBhvr>
                                        <p:cTn id="94" dur="1" fill="hold">
                                          <p:stCondLst>
                                            <p:cond delay="0"/>
                                          </p:stCondLst>
                                        </p:cTn>
                                        <p:tgtEl>
                                          <p:spTgt spid="52"/>
                                        </p:tgtEl>
                                        <p:attrNameLst>
                                          <p:attrName>style.visibility</p:attrName>
                                        </p:attrNameLst>
                                      </p:cBhvr>
                                      <p:to>
                                        <p:strVal val="visible"/>
                                      </p:to>
                                    </p:set>
                                    <p:animEffect transition="in" filter="fade">
                                      <p:cBhvr>
                                        <p:cTn id="95" dur="500"/>
                                        <p:tgtEl>
                                          <p:spTgt spid="52"/>
                                        </p:tgtEl>
                                      </p:cBhvr>
                                    </p:animEffect>
                                  </p:childTnLst>
                                </p:cTn>
                              </p:par>
                              <p:par>
                                <p:cTn id="96" presetID="10" presetClass="entr" presetSubtype="0" fill="hold" nodeType="withEffect">
                                  <p:stCondLst>
                                    <p:cond delay="0"/>
                                  </p:stCondLst>
                                  <p:childTnLst>
                                    <p:set>
                                      <p:cBhvr>
                                        <p:cTn id="97" dur="1" fill="hold">
                                          <p:stCondLst>
                                            <p:cond delay="0"/>
                                          </p:stCondLst>
                                        </p:cTn>
                                        <p:tgtEl>
                                          <p:spTgt spid="46"/>
                                        </p:tgtEl>
                                        <p:attrNameLst>
                                          <p:attrName>style.visibility</p:attrName>
                                        </p:attrNameLst>
                                      </p:cBhvr>
                                      <p:to>
                                        <p:strVal val="visible"/>
                                      </p:to>
                                    </p:set>
                                    <p:animEffect transition="in" filter="fade">
                                      <p:cBhvr>
                                        <p:cTn id="98" dur="500"/>
                                        <p:tgtEl>
                                          <p:spTgt spid="46"/>
                                        </p:tgtEl>
                                      </p:cBhvr>
                                    </p:animEffect>
                                  </p:childTnLst>
                                </p:cTn>
                              </p:par>
                              <p:par>
                                <p:cTn id="99" presetID="10" presetClass="entr" presetSubtype="0" fill="hold" nodeType="withEffect">
                                  <p:stCondLst>
                                    <p:cond delay="0"/>
                                  </p:stCondLst>
                                  <p:childTnLst>
                                    <p:set>
                                      <p:cBhvr>
                                        <p:cTn id="100" dur="1" fill="hold">
                                          <p:stCondLst>
                                            <p:cond delay="0"/>
                                          </p:stCondLst>
                                        </p:cTn>
                                        <p:tgtEl>
                                          <p:spTgt spid="41"/>
                                        </p:tgtEl>
                                        <p:attrNameLst>
                                          <p:attrName>style.visibility</p:attrName>
                                        </p:attrNameLst>
                                      </p:cBhvr>
                                      <p:to>
                                        <p:strVal val="visible"/>
                                      </p:to>
                                    </p:set>
                                    <p:animEffect transition="in" filter="fade">
                                      <p:cBhvr>
                                        <p:cTn id="101" dur="500"/>
                                        <p:tgtEl>
                                          <p:spTgt spid="41"/>
                                        </p:tgtEl>
                                      </p:cBhvr>
                                    </p:animEffect>
                                  </p:childTnLst>
                                </p:cTn>
                              </p:par>
                              <p:par>
                                <p:cTn id="102" presetID="10" presetClass="entr" presetSubtype="0" fill="hold" nodeType="withEffect">
                                  <p:stCondLst>
                                    <p:cond delay="0"/>
                                  </p:stCondLst>
                                  <p:childTnLst>
                                    <p:set>
                                      <p:cBhvr>
                                        <p:cTn id="103" dur="1" fill="hold">
                                          <p:stCondLst>
                                            <p:cond delay="0"/>
                                          </p:stCondLst>
                                        </p:cTn>
                                        <p:tgtEl>
                                          <p:spTgt spid="45"/>
                                        </p:tgtEl>
                                        <p:attrNameLst>
                                          <p:attrName>style.visibility</p:attrName>
                                        </p:attrNameLst>
                                      </p:cBhvr>
                                      <p:to>
                                        <p:strVal val="visible"/>
                                      </p:to>
                                    </p:set>
                                    <p:animEffect transition="in" filter="fade">
                                      <p:cBhvr>
                                        <p:cTn id="104" dur="500"/>
                                        <p:tgtEl>
                                          <p:spTgt spid="45"/>
                                        </p:tgtEl>
                                      </p:cBhvr>
                                    </p:animEffect>
                                  </p:childTnLst>
                                </p:cTn>
                              </p:par>
                              <p:par>
                                <p:cTn id="105" presetID="10" presetClass="entr" presetSubtype="0" fill="hold" nodeType="withEffect">
                                  <p:stCondLst>
                                    <p:cond delay="0"/>
                                  </p:stCondLst>
                                  <p:childTnLst>
                                    <p:set>
                                      <p:cBhvr>
                                        <p:cTn id="106" dur="1" fill="hold">
                                          <p:stCondLst>
                                            <p:cond delay="0"/>
                                          </p:stCondLst>
                                        </p:cTn>
                                        <p:tgtEl>
                                          <p:spTgt spid="32"/>
                                        </p:tgtEl>
                                        <p:attrNameLst>
                                          <p:attrName>style.visibility</p:attrName>
                                        </p:attrNameLst>
                                      </p:cBhvr>
                                      <p:to>
                                        <p:strVal val="visible"/>
                                      </p:to>
                                    </p:set>
                                    <p:animEffect transition="in" filter="fade">
                                      <p:cBhvr>
                                        <p:cTn id="107" dur="500"/>
                                        <p:tgtEl>
                                          <p:spTgt spid="32"/>
                                        </p:tgtEl>
                                      </p:cBhvr>
                                    </p:animEffect>
                                  </p:childTnLst>
                                </p:cTn>
                              </p:par>
                              <p:par>
                                <p:cTn id="108" presetID="10" presetClass="entr" presetSubtype="0" fill="hold" nodeType="withEffect">
                                  <p:stCondLst>
                                    <p:cond delay="0"/>
                                  </p:stCondLst>
                                  <p:childTnLst>
                                    <p:set>
                                      <p:cBhvr>
                                        <p:cTn id="109" dur="1" fill="hold">
                                          <p:stCondLst>
                                            <p:cond delay="0"/>
                                          </p:stCondLst>
                                        </p:cTn>
                                        <p:tgtEl>
                                          <p:spTgt spid="44"/>
                                        </p:tgtEl>
                                        <p:attrNameLst>
                                          <p:attrName>style.visibility</p:attrName>
                                        </p:attrNameLst>
                                      </p:cBhvr>
                                      <p:to>
                                        <p:strVal val="visible"/>
                                      </p:to>
                                    </p:set>
                                    <p:animEffect transition="in" filter="fade">
                                      <p:cBhvr>
                                        <p:cTn id="110" dur="500"/>
                                        <p:tgtEl>
                                          <p:spTgt spid="44"/>
                                        </p:tgtEl>
                                      </p:cBhvr>
                                    </p:animEffect>
                                  </p:childTnLst>
                                </p:cTn>
                              </p:par>
                            </p:childTnLst>
                          </p:cTn>
                        </p:par>
                      </p:childTnLst>
                    </p:cTn>
                  </p:par>
                  <p:par>
                    <p:cTn id="111" fill="hold">
                      <p:stCondLst>
                        <p:cond delay="indefinite"/>
                      </p:stCondLst>
                      <p:childTnLst>
                        <p:par>
                          <p:cTn id="112" fill="hold">
                            <p:stCondLst>
                              <p:cond delay="0"/>
                            </p:stCondLst>
                            <p:childTnLst>
                              <p:par>
                                <p:cTn id="113" presetID="10" presetClass="entr" presetSubtype="0" fill="hold" grpId="0" nodeType="clickEffect">
                                  <p:stCondLst>
                                    <p:cond delay="0"/>
                                  </p:stCondLst>
                                  <p:childTnLst>
                                    <p:set>
                                      <p:cBhvr>
                                        <p:cTn id="114" dur="1" fill="hold">
                                          <p:stCondLst>
                                            <p:cond delay="0"/>
                                          </p:stCondLst>
                                        </p:cTn>
                                        <p:tgtEl>
                                          <p:spTgt spid="63"/>
                                        </p:tgtEl>
                                        <p:attrNameLst>
                                          <p:attrName>style.visibility</p:attrName>
                                        </p:attrNameLst>
                                      </p:cBhvr>
                                      <p:to>
                                        <p:strVal val="visible"/>
                                      </p:to>
                                    </p:set>
                                    <p:animEffect transition="in" filter="fade">
                                      <p:cBhvr>
                                        <p:cTn id="115"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P spid="14" grpId="0" animBg="1"/>
      <p:bldP spid="15" grpId="0" animBg="1"/>
      <p:bldP spid="16" grpId="0" animBg="1"/>
      <p:bldP spid="17" grpId="0" animBg="1"/>
      <p:bldP spid="18" grpId="0" animBg="1"/>
      <p:bldP spid="21" grpId="0" animBg="1"/>
      <p:bldP spid="35" grpId="0" animBg="1"/>
      <p:bldP spid="36" grpId="0" animBg="1"/>
      <p:bldP spid="37" grpId="0" animBg="1"/>
      <p:bldP spid="38" grpId="0" animBg="1"/>
      <p:bldP spid="39" grpId="0" animBg="1"/>
      <p:bldP spid="40" grpId="0" animBg="1"/>
      <p:bldP spid="47" grpId="0" animBg="1"/>
      <p:bldP spid="56" grpId="0"/>
      <p:bldP spid="6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zh-CN" altLang="en-US" b="1" dirty="0">
                <a:ea typeface="宋体" panose="02010600030101010101" pitchFamily="2" charset="-122"/>
              </a:rPr>
              <a:t>强制隐私</a:t>
            </a:r>
            <a:endParaRPr lang="zh-CN" altLang="en-US" b="1" dirty="0">
              <a:ea typeface="宋体" panose="02010600030101010101" pitchFamily="2" charset="-122"/>
            </a:endParaRPr>
          </a:p>
        </p:txBody>
      </p:sp>
      <p:pic>
        <p:nvPicPr>
          <p:cNvPr id="3" name="Picture 2"/>
          <p:cNvPicPr>
            <a:picLocks noChangeAspect="1"/>
          </p:cNvPicPr>
          <p:nvPr/>
        </p:nvPicPr>
        <p:blipFill>
          <a:blip r:embed="rId1">
            <a:clrChange>
              <a:clrFrom>
                <a:srgbClr val="FFFFFF"/>
              </a:clrFrom>
              <a:clrTo>
                <a:srgbClr val="FFFFFF">
                  <a:alpha val="0"/>
                </a:srgbClr>
              </a:clrTo>
            </a:clrChange>
          </a:blip>
          <a:stretch>
            <a:fillRect/>
          </a:stretch>
        </p:blipFill>
        <p:spPr>
          <a:xfrm>
            <a:off x="838200" y="2551447"/>
            <a:ext cx="4905375" cy="2428875"/>
          </a:xfrm>
          <a:prstGeom prst="rect">
            <a:avLst/>
          </a:prstGeom>
        </p:spPr>
      </p:pic>
      <p:sp>
        <p:nvSpPr>
          <p:cNvPr id="4" name="TextBox 3"/>
          <p:cNvSpPr txBox="1"/>
          <p:nvPr/>
        </p:nvSpPr>
        <p:spPr>
          <a:xfrm>
            <a:off x="1339679" y="4980322"/>
            <a:ext cx="3902415" cy="369332"/>
          </a:xfrm>
          <a:prstGeom prst="rect">
            <a:avLst/>
          </a:prstGeom>
          <a:noFill/>
        </p:spPr>
        <p:txBody>
          <a:bodyPr wrap="none" rtlCol="0">
            <a:spAutoFit/>
          </a:bodyPr>
          <a:lstStyle/>
          <a:p>
            <a:r>
              <a:rPr lang="en-US" dirty="0"/>
              <a:t>Source: MoneroBlocks.info 24 Feb 2016</a:t>
            </a:r>
            <a:endParaRPr lang="en-US" dirty="0"/>
          </a:p>
        </p:txBody>
      </p:sp>
      <p:pic>
        <p:nvPicPr>
          <p:cNvPr id="5" name="Picture 4"/>
          <p:cNvPicPr>
            <a:picLocks noChangeAspect="1"/>
          </p:cNvPicPr>
          <p:nvPr/>
        </p:nvPicPr>
        <p:blipFill>
          <a:blip r:embed="rId2">
            <a:clrChange>
              <a:clrFrom>
                <a:srgbClr val="FFFFFF"/>
              </a:clrFrom>
              <a:clrTo>
                <a:srgbClr val="FFFFFF">
                  <a:alpha val="0"/>
                </a:srgbClr>
              </a:clrTo>
            </a:clrChange>
          </a:blip>
          <a:stretch>
            <a:fillRect/>
          </a:stretch>
        </p:blipFill>
        <p:spPr>
          <a:xfrm>
            <a:off x="7248525" y="1866900"/>
            <a:ext cx="4105275" cy="4343400"/>
          </a:xfrm>
          <a:prstGeom prst="rect">
            <a:avLst/>
          </a:prstGeom>
        </p:spPr>
      </p:pic>
      <p:sp>
        <p:nvSpPr>
          <p:cNvPr id="6" name="TextBox 5"/>
          <p:cNvSpPr txBox="1"/>
          <p:nvPr/>
        </p:nvSpPr>
        <p:spPr>
          <a:xfrm>
            <a:off x="7774462" y="6201846"/>
            <a:ext cx="3053400" cy="369332"/>
          </a:xfrm>
          <a:prstGeom prst="rect">
            <a:avLst/>
          </a:prstGeom>
          <a:noFill/>
        </p:spPr>
        <p:txBody>
          <a:bodyPr wrap="none" rtlCol="0">
            <a:spAutoFit/>
          </a:bodyPr>
          <a:lstStyle/>
          <a:p>
            <a:r>
              <a:rPr lang="en-US" dirty="0"/>
              <a:t>Source: zcha.in 15 March 2017</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zh-CN" altLang="en-US" b="1" dirty="0">
                <a:ea typeface="宋体" panose="02010600030101010101" pitchFamily="2" charset="-122"/>
              </a:rPr>
              <a:t>门罗币历史</a:t>
            </a:r>
            <a:endParaRPr lang="zh-CN" altLang="en-US" b="1" dirty="0">
              <a:ea typeface="宋体" panose="02010600030101010101" pitchFamily="2" charset="-122"/>
            </a:endParaRPr>
          </a:p>
        </p:txBody>
      </p:sp>
      <p:sp>
        <p:nvSpPr>
          <p:cNvPr id="19" name="Circle: Hollow 18"/>
          <p:cNvSpPr/>
          <p:nvPr/>
        </p:nvSpPr>
        <p:spPr>
          <a:xfrm>
            <a:off x="612193" y="5221724"/>
            <a:ext cx="804101" cy="804101"/>
          </a:xfrm>
          <a:prstGeom prst="donut">
            <a:avLst>
              <a:gd name="adj" fmla="val 20000"/>
            </a:avLst>
          </a:prstGeom>
          <a:solidFill>
            <a:srgbClr val="575757"/>
          </a:solidFill>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10" name="TextBox 9"/>
          <p:cNvSpPr txBox="1"/>
          <p:nvPr/>
        </p:nvSpPr>
        <p:spPr>
          <a:xfrm rot="17746107">
            <a:off x="852665" y="4545728"/>
            <a:ext cx="1095173" cy="630942"/>
          </a:xfrm>
          <a:prstGeom prst="rect">
            <a:avLst/>
          </a:prstGeom>
          <a:noFill/>
        </p:spPr>
        <p:txBody>
          <a:bodyPr wrap="none" rtlCol="0">
            <a:spAutoFit/>
          </a:bodyPr>
          <a:lstStyle/>
          <a:p>
            <a:pPr algn="ctr"/>
            <a:r>
              <a:rPr lang="en-US" sz="3500" dirty="0"/>
              <a:t>2014</a:t>
            </a:r>
            <a:endParaRPr lang="en-US" sz="3500" dirty="0"/>
          </a:p>
        </p:txBody>
      </p:sp>
      <p:sp>
        <p:nvSpPr>
          <p:cNvPr id="20" name="Oval 19"/>
          <p:cNvSpPr/>
          <p:nvPr/>
        </p:nvSpPr>
        <p:spPr>
          <a:xfrm>
            <a:off x="1674592" y="5415084"/>
            <a:ext cx="417379" cy="417379"/>
          </a:xfrm>
          <a:prstGeom prst="ellipse">
            <a:avLst/>
          </a:prstGeom>
          <a:solidFill>
            <a:srgbClr val="9E605E"/>
          </a:solidFill>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21" name="TextBox 20"/>
          <p:cNvSpPr txBox="1"/>
          <p:nvPr/>
        </p:nvSpPr>
        <p:spPr>
          <a:xfrm rot="17746107">
            <a:off x="1280808" y="4182561"/>
            <a:ext cx="2198038" cy="523220"/>
          </a:xfrm>
          <a:prstGeom prst="rect">
            <a:avLst/>
          </a:prstGeom>
          <a:noFill/>
        </p:spPr>
        <p:txBody>
          <a:bodyPr wrap="none" rtlCol="0">
            <a:spAutoFit/>
          </a:bodyPr>
          <a:lstStyle/>
          <a:p>
            <a:pPr algn="ctr"/>
            <a:r>
              <a:rPr lang="en-US" sz="2800" dirty="0"/>
              <a:t>Apr Launched</a:t>
            </a:r>
            <a:endParaRPr lang="en-US" sz="2800" dirty="0"/>
          </a:p>
        </p:txBody>
      </p:sp>
      <p:sp>
        <p:nvSpPr>
          <p:cNvPr id="22" name="Oval 21"/>
          <p:cNvSpPr/>
          <p:nvPr/>
        </p:nvSpPr>
        <p:spPr>
          <a:xfrm>
            <a:off x="2350270" y="5446739"/>
            <a:ext cx="417379" cy="417379"/>
          </a:xfrm>
          <a:prstGeom prst="ellipse">
            <a:avLst/>
          </a:prstGeom>
          <a:solidFill>
            <a:srgbClr val="9E605E"/>
          </a:solidFill>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23" name="TextBox 22"/>
          <p:cNvSpPr txBox="1"/>
          <p:nvPr/>
        </p:nvSpPr>
        <p:spPr>
          <a:xfrm rot="17746107">
            <a:off x="1946809" y="4193320"/>
            <a:ext cx="2190407" cy="523220"/>
          </a:xfrm>
          <a:prstGeom prst="rect">
            <a:avLst/>
          </a:prstGeom>
          <a:noFill/>
        </p:spPr>
        <p:txBody>
          <a:bodyPr wrap="none" rtlCol="0">
            <a:spAutoFit/>
          </a:bodyPr>
          <a:lstStyle/>
          <a:p>
            <a:pPr algn="ctr"/>
            <a:r>
              <a:rPr lang="en-US" sz="2800" dirty="0"/>
              <a:t>Sept Attacked</a:t>
            </a:r>
            <a:endParaRPr lang="en-US" sz="2800" dirty="0"/>
          </a:p>
        </p:txBody>
      </p:sp>
      <p:sp>
        <p:nvSpPr>
          <p:cNvPr id="24" name="Circle: Hollow 23"/>
          <p:cNvSpPr/>
          <p:nvPr/>
        </p:nvSpPr>
        <p:spPr>
          <a:xfrm>
            <a:off x="3025947" y="5221722"/>
            <a:ext cx="804101" cy="804101"/>
          </a:xfrm>
          <a:prstGeom prst="donut">
            <a:avLst>
              <a:gd name="adj" fmla="val 20000"/>
            </a:avLst>
          </a:prstGeom>
          <a:solidFill>
            <a:srgbClr val="575757"/>
          </a:solidFill>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25" name="TextBox 24"/>
          <p:cNvSpPr txBox="1"/>
          <p:nvPr/>
        </p:nvSpPr>
        <p:spPr>
          <a:xfrm rot="17746107">
            <a:off x="3256198" y="4500988"/>
            <a:ext cx="1095172" cy="630942"/>
          </a:xfrm>
          <a:prstGeom prst="rect">
            <a:avLst/>
          </a:prstGeom>
          <a:noFill/>
        </p:spPr>
        <p:txBody>
          <a:bodyPr wrap="none" rtlCol="0">
            <a:spAutoFit/>
          </a:bodyPr>
          <a:lstStyle/>
          <a:p>
            <a:pPr algn="ctr"/>
            <a:r>
              <a:rPr lang="en-US" sz="3500" dirty="0"/>
              <a:t>2015</a:t>
            </a:r>
            <a:endParaRPr lang="en-US" sz="3500" dirty="0"/>
          </a:p>
        </p:txBody>
      </p:sp>
      <p:sp>
        <p:nvSpPr>
          <p:cNvPr id="26" name="Oval 25"/>
          <p:cNvSpPr/>
          <p:nvPr/>
        </p:nvSpPr>
        <p:spPr>
          <a:xfrm>
            <a:off x="4094556" y="5415084"/>
            <a:ext cx="417379" cy="417379"/>
          </a:xfrm>
          <a:prstGeom prst="ellipse">
            <a:avLst/>
          </a:prstGeom>
          <a:solidFill>
            <a:srgbClr val="9E605E"/>
          </a:solidFill>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27" name="TextBox 26"/>
          <p:cNvSpPr txBox="1"/>
          <p:nvPr/>
        </p:nvSpPr>
        <p:spPr>
          <a:xfrm rot="17746107">
            <a:off x="3674145" y="4200500"/>
            <a:ext cx="2236511" cy="523220"/>
          </a:xfrm>
          <a:prstGeom prst="rect">
            <a:avLst/>
          </a:prstGeom>
          <a:noFill/>
        </p:spPr>
        <p:txBody>
          <a:bodyPr wrap="none" rtlCol="0">
            <a:spAutoFit/>
          </a:bodyPr>
          <a:lstStyle/>
          <a:p>
            <a:pPr algn="ctr"/>
            <a:r>
              <a:rPr lang="en-US" sz="2800" dirty="0"/>
              <a:t>Jan MRL-0004</a:t>
            </a:r>
            <a:endParaRPr lang="en-US" sz="2800" dirty="0"/>
          </a:p>
        </p:txBody>
      </p:sp>
      <p:sp>
        <p:nvSpPr>
          <p:cNvPr id="28" name="Circle: Hollow 27"/>
          <p:cNvSpPr/>
          <p:nvPr/>
        </p:nvSpPr>
        <p:spPr>
          <a:xfrm>
            <a:off x="4751979" y="5221722"/>
            <a:ext cx="804101" cy="804101"/>
          </a:xfrm>
          <a:prstGeom prst="donut">
            <a:avLst>
              <a:gd name="adj" fmla="val 20000"/>
            </a:avLst>
          </a:prstGeom>
          <a:solidFill>
            <a:srgbClr val="575757"/>
          </a:solidFill>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29" name="TextBox 28"/>
          <p:cNvSpPr txBox="1"/>
          <p:nvPr/>
        </p:nvSpPr>
        <p:spPr>
          <a:xfrm rot="17746107">
            <a:off x="4982230" y="4500988"/>
            <a:ext cx="1095172" cy="630942"/>
          </a:xfrm>
          <a:prstGeom prst="rect">
            <a:avLst/>
          </a:prstGeom>
          <a:noFill/>
        </p:spPr>
        <p:txBody>
          <a:bodyPr wrap="none" rtlCol="0">
            <a:spAutoFit/>
          </a:bodyPr>
          <a:lstStyle/>
          <a:p>
            <a:pPr algn="ctr"/>
            <a:r>
              <a:rPr lang="en-US" sz="3500" dirty="0"/>
              <a:t>2016</a:t>
            </a:r>
            <a:endParaRPr lang="en-US" sz="3500" dirty="0"/>
          </a:p>
        </p:txBody>
      </p:sp>
      <p:sp>
        <p:nvSpPr>
          <p:cNvPr id="30" name="Oval 29"/>
          <p:cNvSpPr/>
          <p:nvPr/>
        </p:nvSpPr>
        <p:spPr>
          <a:xfrm>
            <a:off x="5843703" y="5415084"/>
            <a:ext cx="417379" cy="417379"/>
          </a:xfrm>
          <a:prstGeom prst="ellipse">
            <a:avLst/>
          </a:prstGeom>
          <a:solidFill>
            <a:srgbClr val="9E605E"/>
          </a:solidFill>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31" name="TextBox 30"/>
          <p:cNvSpPr txBox="1"/>
          <p:nvPr/>
        </p:nvSpPr>
        <p:spPr>
          <a:xfrm rot="17746107">
            <a:off x="5167639" y="3799450"/>
            <a:ext cx="3068662" cy="523220"/>
          </a:xfrm>
          <a:prstGeom prst="rect">
            <a:avLst/>
          </a:prstGeom>
          <a:noFill/>
        </p:spPr>
        <p:txBody>
          <a:bodyPr wrap="none" rtlCol="0">
            <a:spAutoFit/>
          </a:bodyPr>
          <a:lstStyle/>
          <a:p>
            <a:pPr algn="ctr"/>
            <a:r>
              <a:rPr lang="en-US" sz="2800" dirty="0"/>
              <a:t>March All </a:t>
            </a:r>
            <a:r>
              <a:rPr lang="en-US" sz="2800" dirty="0" err="1"/>
              <a:t>Tx</a:t>
            </a:r>
            <a:r>
              <a:rPr lang="en-US" sz="2800" dirty="0"/>
              <a:t> Private</a:t>
            </a:r>
            <a:endParaRPr lang="en-US" sz="2800" dirty="0"/>
          </a:p>
        </p:txBody>
      </p:sp>
      <p:sp>
        <p:nvSpPr>
          <p:cNvPr id="32" name="Circle: Hollow 31"/>
          <p:cNvSpPr/>
          <p:nvPr/>
        </p:nvSpPr>
        <p:spPr>
          <a:xfrm>
            <a:off x="7160748" y="5221722"/>
            <a:ext cx="804101" cy="804101"/>
          </a:xfrm>
          <a:prstGeom prst="donut">
            <a:avLst>
              <a:gd name="adj" fmla="val 20000"/>
            </a:avLst>
          </a:prstGeom>
          <a:solidFill>
            <a:srgbClr val="575757"/>
          </a:solidFill>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33" name="TextBox 32"/>
          <p:cNvSpPr txBox="1"/>
          <p:nvPr/>
        </p:nvSpPr>
        <p:spPr>
          <a:xfrm rot="17746107">
            <a:off x="7390999" y="4500988"/>
            <a:ext cx="1095172" cy="630942"/>
          </a:xfrm>
          <a:prstGeom prst="rect">
            <a:avLst/>
          </a:prstGeom>
          <a:noFill/>
        </p:spPr>
        <p:txBody>
          <a:bodyPr wrap="none" rtlCol="0">
            <a:spAutoFit/>
          </a:bodyPr>
          <a:lstStyle/>
          <a:p>
            <a:pPr algn="ctr"/>
            <a:r>
              <a:rPr lang="en-US" sz="3500" dirty="0"/>
              <a:t>2017</a:t>
            </a:r>
            <a:endParaRPr lang="en-US" sz="3500" dirty="0"/>
          </a:p>
        </p:txBody>
      </p:sp>
      <p:sp>
        <p:nvSpPr>
          <p:cNvPr id="34" name="Oval 33"/>
          <p:cNvSpPr/>
          <p:nvPr/>
        </p:nvSpPr>
        <p:spPr>
          <a:xfrm>
            <a:off x="6512843" y="5415084"/>
            <a:ext cx="417379" cy="417379"/>
          </a:xfrm>
          <a:prstGeom prst="ellipse">
            <a:avLst/>
          </a:prstGeom>
          <a:solidFill>
            <a:srgbClr val="9E605E"/>
          </a:solidFill>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35" name="TextBox 34"/>
          <p:cNvSpPr txBox="1"/>
          <p:nvPr/>
        </p:nvSpPr>
        <p:spPr>
          <a:xfrm rot="17746107">
            <a:off x="6081363" y="4134435"/>
            <a:ext cx="2369688" cy="523220"/>
          </a:xfrm>
          <a:prstGeom prst="rect">
            <a:avLst/>
          </a:prstGeom>
          <a:noFill/>
        </p:spPr>
        <p:txBody>
          <a:bodyPr wrap="none" rtlCol="0">
            <a:spAutoFit/>
          </a:bodyPr>
          <a:lstStyle/>
          <a:p>
            <a:pPr algn="ctr"/>
            <a:r>
              <a:rPr lang="en-US" sz="2800" dirty="0"/>
              <a:t>Dec GUI Beta 1</a:t>
            </a:r>
            <a:endParaRPr lang="en-US" sz="2800" dirty="0"/>
          </a:p>
        </p:txBody>
      </p:sp>
      <p:sp>
        <p:nvSpPr>
          <p:cNvPr id="36" name="Oval 35"/>
          <p:cNvSpPr/>
          <p:nvPr/>
        </p:nvSpPr>
        <p:spPr>
          <a:xfrm>
            <a:off x="8210466" y="5415085"/>
            <a:ext cx="417379" cy="417379"/>
          </a:xfrm>
          <a:prstGeom prst="ellipse">
            <a:avLst/>
          </a:prstGeom>
          <a:solidFill>
            <a:srgbClr val="9E605E"/>
          </a:solidFill>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37" name="TextBox 36"/>
          <p:cNvSpPr txBox="1"/>
          <p:nvPr/>
        </p:nvSpPr>
        <p:spPr>
          <a:xfrm rot="17746107">
            <a:off x="7931955" y="4407150"/>
            <a:ext cx="1742914" cy="523220"/>
          </a:xfrm>
          <a:prstGeom prst="rect">
            <a:avLst/>
          </a:prstGeom>
          <a:noFill/>
        </p:spPr>
        <p:txBody>
          <a:bodyPr wrap="none" rtlCol="0">
            <a:spAutoFit/>
          </a:bodyPr>
          <a:lstStyle/>
          <a:p>
            <a:pPr algn="ctr"/>
            <a:r>
              <a:rPr lang="en-US" sz="2800" dirty="0"/>
              <a:t>Jan </a:t>
            </a:r>
            <a:r>
              <a:rPr lang="en-US" sz="2800" dirty="0" err="1"/>
              <a:t>RingCT</a:t>
            </a:r>
            <a:endParaRPr lang="en-US" sz="2800" dirty="0"/>
          </a:p>
        </p:txBody>
      </p:sp>
      <p:sp>
        <p:nvSpPr>
          <p:cNvPr id="38" name="Oval 37"/>
          <p:cNvSpPr/>
          <p:nvPr/>
        </p:nvSpPr>
        <p:spPr>
          <a:xfrm>
            <a:off x="8914919" y="5405576"/>
            <a:ext cx="417379" cy="417379"/>
          </a:xfrm>
          <a:prstGeom prst="ellipse">
            <a:avLst/>
          </a:prstGeom>
          <a:solidFill>
            <a:srgbClr val="9E605E"/>
          </a:solidFill>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39" name="TextBox 38"/>
          <p:cNvSpPr txBox="1"/>
          <p:nvPr/>
        </p:nvSpPr>
        <p:spPr>
          <a:xfrm rot="17746107">
            <a:off x="7745594" y="2953858"/>
            <a:ext cx="4968348" cy="523220"/>
          </a:xfrm>
          <a:prstGeom prst="rect">
            <a:avLst/>
          </a:prstGeom>
          <a:noFill/>
        </p:spPr>
        <p:txBody>
          <a:bodyPr wrap="none" rtlCol="0">
            <a:spAutoFit/>
          </a:bodyPr>
          <a:lstStyle/>
          <a:p>
            <a:pPr algn="ctr"/>
            <a:r>
              <a:rPr lang="en-US" sz="2800" dirty="0"/>
              <a:t>Feb Critical Vulnerability Patched</a:t>
            </a:r>
            <a:endParaRPr lang="en-US" sz="2800" dirty="0"/>
          </a:p>
        </p:txBody>
      </p:sp>
      <p:sp>
        <p:nvSpPr>
          <p:cNvPr id="40" name="Oval 39"/>
          <p:cNvSpPr/>
          <p:nvPr/>
        </p:nvSpPr>
        <p:spPr>
          <a:xfrm>
            <a:off x="9583528" y="5402752"/>
            <a:ext cx="417379" cy="417379"/>
          </a:xfrm>
          <a:prstGeom prst="ellipse">
            <a:avLst/>
          </a:prstGeom>
          <a:solidFill>
            <a:srgbClr val="9E605E"/>
          </a:solidFill>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41" name="TextBox 40"/>
          <p:cNvSpPr txBox="1"/>
          <p:nvPr/>
        </p:nvSpPr>
        <p:spPr>
          <a:xfrm rot="17746107">
            <a:off x="9252109" y="4250439"/>
            <a:ext cx="2073324" cy="523220"/>
          </a:xfrm>
          <a:prstGeom prst="rect">
            <a:avLst/>
          </a:prstGeom>
          <a:noFill/>
        </p:spPr>
        <p:txBody>
          <a:bodyPr wrap="none" rtlCol="0">
            <a:spAutoFit/>
          </a:bodyPr>
          <a:lstStyle/>
          <a:p>
            <a:pPr algn="ctr"/>
            <a:r>
              <a:rPr lang="en-US" sz="2800" dirty="0"/>
              <a:t>Apr </a:t>
            </a:r>
            <a:r>
              <a:rPr lang="en-US" sz="2800" dirty="0" err="1"/>
              <a:t>Hardfork</a:t>
            </a:r>
            <a:endParaRPr lang="en-US" sz="2800" dirty="0"/>
          </a:p>
        </p:txBody>
      </p:sp>
      <p:sp>
        <p:nvSpPr>
          <p:cNvPr id="42" name="Oval 41"/>
          <p:cNvSpPr/>
          <p:nvPr/>
        </p:nvSpPr>
        <p:spPr>
          <a:xfrm>
            <a:off x="10252137" y="5491479"/>
            <a:ext cx="228600" cy="228600"/>
          </a:xfrm>
          <a:prstGeom prst="ellipse">
            <a:avLst/>
          </a:prstGeom>
          <a:solidFill>
            <a:srgbClr val="9E605E"/>
          </a:solidFill>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43" name="Oval 42"/>
          <p:cNvSpPr/>
          <p:nvPr/>
        </p:nvSpPr>
        <p:spPr>
          <a:xfrm>
            <a:off x="10765414" y="5499965"/>
            <a:ext cx="228600" cy="228600"/>
          </a:xfrm>
          <a:prstGeom prst="ellipse">
            <a:avLst/>
          </a:prstGeom>
          <a:solidFill>
            <a:srgbClr val="9E605E"/>
          </a:solidFill>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44" name="Oval 43"/>
          <p:cNvSpPr/>
          <p:nvPr/>
        </p:nvSpPr>
        <p:spPr>
          <a:xfrm>
            <a:off x="11278691" y="5491479"/>
            <a:ext cx="228600" cy="228600"/>
          </a:xfrm>
          <a:prstGeom prst="ellipse">
            <a:avLst/>
          </a:prstGeom>
          <a:solidFill>
            <a:srgbClr val="9E605E"/>
          </a:solidFill>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3" name="TextBox 2"/>
          <p:cNvSpPr txBox="1"/>
          <p:nvPr/>
        </p:nvSpPr>
        <p:spPr>
          <a:xfrm>
            <a:off x="4889580" y="6624173"/>
            <a:ext cx="2412840" cy="246221"/>
          </a:xfrm>
          <a:prstGeom prst="rect">
            <a:avLst/>
          </a:prstGeom>
          <a:noFill/>
        </p:spPr>
        <p:txBody>
          <a:bodyPr wrap="none" rtlCol="0">
            <a:spAutoFit/>
          </a:bodyPr>
          <a:lstStyle/>
          <a:p>
            <a:pPr algn="ctr"/>
            <a:r>
              <a:rPr lang="en-US" sz="1000" dirty="0"/>
              <a:t>Adapted from Scott </a:t>
            </a:r>
            <a:r>
              <a:rPr lang="en-US" sz="1000" dirty="0" err="1"/>
              <a:t>Anecito’s</a:t>
            </a:r>
            <a:r>
              <a:rPr lang="en-US" sz="1000" dirty="0"/>
              <a:t> Presentation</a:t>
            </a:r>
            <a:endParaRPr lang="en-US" sz="1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500"/>
                                        <p:tgtEl>
                                          <p:spTgt spid="19"/>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par>
                                <p:cTn id="15" presetID="10" presetClass="entr" presetSubtype="0"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fade">
                                      <p:cBhvr>
                                        <p:cTn id="23" dur="500"/>
                                        <p:tgtEl>
                                          <p:spTgt spid="23"/>
                                        </p:tgtEl>
                                      </p:cBhvr>
                                    </p:animEffect>
                                  </p:childTnLst>
                                </p:cTn>
                              </p:par>
                              <p:par>
                                <p:cTn id="24" presetID="10" presetClass="entr" presetSubtype="0" fill="hold" nodeType="withEffect">
                                  <p:stCondLst>
                                    <p:cond delay="0"/>
                                  </p:stCondLst>
                                  <p:childTnLst>
                                    <p:set>
                                      <p:cBhvr>
                                        <p:cTn id="25" dur="1" fill="hold">
                                          <p:stCondLst>
                                            <p:cond delay="0"/>
                                          </p:stCondLst>
                                        </p:cTn>
                                        <p:tgtEl>
                                          <p:spTgt spid="22"/>
                                        </p:tgtEl>
                                        <p:attrNameLst>
                                          <p:attrName>style.visibility</p:attrName>
                                        </p:attrNameLst>
                                      </p:cBhvr>
                                      <p:to>
                                        <p:strVal val="visible"/>
                                      </p:to>
                                    </p:set>
                                    <p:animEffect transition="in" filter="fade">
                                      <p:cBhvr>
                                        <p:cTn id="26" dur="500"/>
                                        <p:tgtEl>
                                          <p:spTgt spid="22"/>
                                        </p:tgtEl>
                                      </p:cBhvr>
                                    </p:animEffect>
                                  </p:childTnLst>
                                </p:cTn>
                              </p:par>
                            </p:childTnLst>
                          </p:cTn>
                        </p:par>
                        <p:par>
                          <p:cTn id="27" fill="hold">
                            <p:stCondLst>
                              <p:cond delay="1000"/>
                            </p:stCondLst>
                            <p:childTnLst>
                              <p:par>
                                <p:cTn id="28" presetID="10" presetClass="entr" presetSubtype="0" fill="hold" nodeType="after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fade">
                                      <p:cBhvr>
                                        <p:cTn id="30" dur="500"/>
                                        <p:tgtEl>
                                          <p:spTgt spid="24"/>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fade">
                                      <p:cBhvr>
                                        <p:cTn id="33" dur="500"/>
                                        <p:tgtEl>
                                          <p:spTgt spid="25"/>
                                        </p:tgtEl>
                                      </p:cBhvr>
                                    </p:animEffect>
                                  </p:childTnLst>
                                </p:cTn>
                              </p:par>
                              <p:par>
                                <p:cTn id="34" presetID="10" presetClass="entr" presetSubtype="0" fill="hold" nodeType="withEffect">
                                  <p:stCondLst>
                                    <p:cond delay="0"/>
                                  </p:stCondLst>
                                  <p:childTnLst>
                                    <p:set>
                                      <p:cBhvr>
                                        <p:cTn id="35" dur="1" fill="hold">
                                          <p:stCondLst>
                                            <p:cond delay="0"/>
                                          </p:stCondLst>
                                        </p:cTn>
                                        <p:tgtEl>
                                          <p:spTgt spid="26"/>
                                        </p:tgtEl>
                                        <p:attrNameLst>
                                          <p:attrName>style.visibility</p:attrName>
                                        </p:attrNameLst>
                                      </p:cBhvr>
                                      <p:to>
                                        <p:strVal val="visible"/>
                                      </p:to>
                                    </p:set>
                                    <p:animEffect transition="in" filter="fade">
                                      <p:cBhvr>
                                        <p:cTn id="36" dur="500"/>
                                        <p:tgtEl>
                                          <p:spTgt spid="26"/>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7"/>
                                        </p:tgtEl>
                                        <p:attrNameLst>
                                          <p:attrName>style.visibility</p:attrName>
                                        </p:attrNameLst>
                                      </p:cBhvr>
                                      <p:to>
                                        <p:strVal val="visible"/>
                                      </p:to>
                                    </p:set>
                                    <p:animEffect transition="in" filter="fade">
                                      <p:cBhvr>
                                        <p:cTn id="39" dur="500"/>
                                        <p:tgtEl>
                                          <p:spTgt spid="27"/>
                                        </p:tgtEl>
                                      </p:cBhvr>
                                    </p:animEffect>
                                  </p:childTnLst>
                                </p:cTn>
                              </p:par>
                            </p:childTnLst>
                          </p:cTn>
                        </p:par>
                        <p:par>
                          <p:cTn id="40" fill="hold">
                            <p:stCondLst>
                              <p:cond delay="1500"/>
                            </p:stCondLst>
                            <p:childTnLst>
                              <p:par>
                                <p:cTn id="41" presetID="10" presetClass="entr" presetSubtype="0" fill="hold" nodeType="afterEffect">
                                  <p:stCondLst>
                                    <p:cond delay="0"/>
                                  </p:stCondLst>
                                  <p:childTnLst>
                                    <p:set>
                                      <p:cBhvr>
                                        <p:cTn id="42" dur="1" fill="hold">
                                          <p:stCondLst>
                                            <p:cond delay="0"/>
                                          </p:stCondLst>
                                        </p:cTn>
                                        <p:tgtEl>
                                          <p:spTgt spid="28"/>
                                        </p:tgtEl>
                                        <p:attrNameLst>
                                          <p:attrName>style.visibility</p:attrName>
                                        </p:attrNameLst>
                                      </p:cBhvr>
                                      <p:to>
                                        <p:strVal val="visible"/>
                                      </p:to>
                                    </p:set>
                                    <p:animEffect transition="in" filter="fade">
                                      <p:cBhvr>
                                        <p:cTn id="43" dur="500"/>
                                        <p:tgtEl>
                                          <p:spTgt spid="28"/>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9"/>
                                        </p:tgtEl>
                                        <p:attrNameLst>
                                          <p:attrName>style.visibility</p:attrName>
                                        </p:attrNameLst>
                                      </p:cBhvr>
                                      <p:to>
                                        <p:strVal val="visible"/>
                                      </p:to>
                                    </p:set>
                                    <p:animEffect transition="in" filter="fade">
                                      <p:cBhvr>
                                        <p:cTn id="46" dur="500"/>
                                        <p:tgtEl>
                                          <p:spTgt spid="29"/>
                                        </p:tgtEl>
                                      </p:cBhvr>
                                    </p:animEffect>
                                  </p:childTnLst>
                                </p:cTn>
                              </p:par>
                              <p:par>
                                <p:cTn id="47" presetID="10" presetClass="entr" presetSubtype="0" fill="hold" nodeType="withEffect">
                                  <p:stCondLst>
                                    <p:cond delay="0"/>
                                  </p:stCondLst>
                                  <p:childTnLst>
                                    <p:set>
                                      <p:cBhvr>
                                        <p:cTn id="48" dur="1" fill="hold">
                                          <p:stCondLst>
                                            <p:cond delay="0"/>
                                          </p:stCondLst>
                                        </p:cTn>
                                        <p:tgtEl>
                                          <p:spTgt spid="30"/>
                                        </p:tgtEl>
                                        <p:attrNameLst>
                                          <p:attrName>style.visibility</p:attrName>
                                        </p:attrNameLst>
                                      </p:cBhvr>
                                      <p:to>
                                        <p:strVal val="visible"/>
                                      </p:to>
                                    </p:set>
                                    <p:animEffect transition="in" filter="fade">
                                      <p:cBhvr>
                                        <p:cTn id="49" dur="500"/>
                                        <p:tgtEl>
                                          <p:spTgt spid="3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1"/>
                                        </p:tgtEl>
                                        <p:attrNameLst>
                                          <p:attrName>style.visibility</p:attrName>
                                        </p:attrNameLst>
                                      </p:cBhvr>
                                      <p:to>
                                        <p:strVal val="visible"/>
                                      </p:to>
                                    </p:set>
                                    <p:animEffect transition="in" filter="fade">
                                      <p:cBhvr>
                                        <p:cTn id="52" dur="500"/>
                                        <p:tgtEl>
                                          <p:spTgt spid="31"/>
                                        </p:tgtEl>
                                      </p:cBhvr>
                                    </p:animEffect>
                                  </p:childTnLst>
                                </p:cTn>
                              </p:par>
                              <p:par>
                                <p:cTn id="53" presetID="10" presetClass="entr" presetSubtype="0" fill="hold" nodeType="withEffect">
                                  <p:stCondLst>
                                    <p:cond delay="0"/>
                                  </p:stCondLst>
                                  <p:childTnLst>
                                    <p:set>
                                      <p:cBhvr>
                                        <p:cTn id="54" dur="1" fill="hold">
                                          <p:stCondLst>
                                            <p:cond delay="0"/>
                                          </p:stCondLst>
                                        </p:cTn>
                                        <p:tgtEl>
                                          <p:spTgt spid="34"/>
                                        </p:tgtEl>
                                        <p:attrNameLst>
                                          <p:attrName>style.visibility</p:attrName>
                                        </p:attrNameLst>
                                      </p:cBhvr>
                                      <p:to>
                                        <p:strVal val="visible"/>
                                      </p:to>
                                    </p:set>
                                    <p:animEffect transition="in" filter="fade">
                                      <p:cBhvr>
                                        <p:cTn id="55" dur="500"/>
                                        <p:tgtEl>
                                          <p:spTgt spid="34"/>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5"/>
                                        </p:tgtEl>
                                        <p:attrNameLst>
                                          <p:attrName>style.visibility</p:attrName>
                                        </p:attrNameLst>
                                      </p:cBhvr>
                                      <p:to>
                                        <p:strVal val="visible"/>
                                      </p:to>
                                    </p:set>
                                    <p:animEffect transition="in" filter="fade">
                                      <p:cBhvr>
                                        <p:cTn id="58" dur="500"/>
                                        <p:tgtEl>
                                          <p:spTgt spid="35"/>
                                        </p:tgtEl>
                                      </p:cBhvr>
                                    </p:animEffect>
                                  </p:childTnLst>
                                </p:cTn>
                              </p:par>
                            </p:childTnLst>
                          </p:cTn>
                        </p:par>
                        <p:par>
                          <p:cTn id="59" fill="hold">
                            <p:stCondLst>
                              <p:cond delay="2000"/>
                            </p:stCondLst>
                            <p:childTnLst>
                              <p:par>
                                <p:cTn id="60" presetID="10" presetClass="entr" presetSubtype="0" fill="hold" nodeType="afterEffect">
                                  <p:stCondLst>
                                    <p:cond delay="0"/>
                                  </p:stCondLst>
                                  <p:childTnLst>
                                    <p:set>
                                      <p:cBhvr>
                                        <p:cTn id="61" dur="1" fill="hold">
                                          <p:stCondLst>
                                            <p:cond delay="0"/>
                                          </p:stCondLst>
                                        </p:cTn>
                                        <p:tgtEl>
                                          <p:spTgt spid="32"/>
                                        </p:tgtEl>
                                        <p:attrNameLst>
                                          <p:attrName>style.visibility</p:attrName>
                                        </p:attrNameLst>
                                      </p:cBhvr>
                                      <p:to>
                                        <p:strVal val="visible"/>
                                      </p:to>
                                    </p:set>
                                    <p:animEffect transition="in" filter="fade">
                                      <p:cBhvr>
                                        <p:cTn id="62" dur="500"/>
                                        <p:tgtEl>
                                          <p:spTgt spid="32"/>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33"/>
                                        </p:tgtEl>
                                        <p:attrNameLst>
                                          <p:attrName>style.visibility</p:attrName>
                                        </p:attrNameLst>
                                      </p:cBhvr>
                                      <p:to>
                                        <p:strVal val="visible"/>
                                      </p:to>
                                    </p:set>
                                    <p:animEffect transition="in" filter="fade">
                                      <p:cBhvr>
                                        <p:cTn id="65" dur="500"/>
                                        <p:tgtEl>
                                          <p:spTgt spid="33"/>
                                        </p:tgtEl>
                                      </p:cBhvr>
                                    </p:animEffect>
                                  </p:childTnLst>
                                </p:cTn>
                              </p:par>
                              <p:par>
                                <p:cTn id="66" presetID="10" presetClass="entr" presetSubtype="0" fill="hold" nodeType="withEffect">
                                  <p:stCondLst>
                                    <p:cond delay="0"/>
                                  </p:stCondLst>
                                  <p:childTnLst>
                                    <p:set>
                                      <p:cBhvr>
                                        <p:cTn id="67" dur="1" fill="hold">
                                          <p:stCondLst>
                                            <p:cond delay="0"/>
                                          </p:stCondLst>
                                        </p:cTn>
                                        <p:tgtEl>
                                          <p:spTgt spid="36"/>
                                        </p:tgtEl>
                                        <p:attrNameLst>
                                          <p:attrName>style.visibility</p:attrName>
                                        </p:attrNameLst>
                                      </p:cBhvr>
                                      <p:to>
                                        <p:strVal val="visible"/>
                                      </p:to>
                                    </p:set>
                                    <p:animEffect transition="in" filter="fade">
                                      <p:cBhvr>
                                        <p:cTn id="68" dur="500"/>
                                        <p:tgtEl>
                                          <p:spTgt spid="36"/>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37"/>
                                        </p:tgtEl>
                                        <p:attrNameLst>
                                          <p:attrName>style.visibility</p:attrName>
                                        </p:attrNameLst>
                                      </p:cBhvr>
                                      <p:to>
                                        <p:strVal val="visible"/>
                                      </p:to>
                                    </p:set>
                                    <p:animEffect transition="in" filter="fade">
                                      <p:cBhvr>
                                        <p:cTn id="71" dur="500"/>
                                        <p:tgtEl>
                                          <p:spTgt spid="37"/>
                                        </p:tgtEl>
                                      </p:cBhvr>
                                    </p:animEffect>
                                  </p:childTnLst>
                                </p:cTn>
                              </p:par>
                              <p:par>
                                <p:cTn id="72" presetID="10" presetClass="entr" presetSubtype="0" fill="hold" nodeType="withEffect">
                                  <p:stCondLst>
                                    <p:cond delay="0"/>
                                  </p:stCondLst>
                                  <p:childTnLst>
                                    <p:set>
                                      <p:cBhvr>
                                        <p:cTn id="73" dur="1" fill="hold">
                                          <p:stCondLst>
                                            <p:cond delay="0"/>
                                          </p:stCondLst>
                                        </p:cTn>
                                        <p:tgtEl>
                                          <p:spTgt spid="38"/>
                                        </p:tgtEl>
                                        <p:attrNameLst>
                                          <p:attrName>style.visibility</p:attrName>
                                        </p:attrNameLst>
                                      </p:cBhvr>
                                      <p:to>
                                        <p:strVal val="visible"/>
                                      </p:to>
                                    </p:set>
                                    <p:animEffect transition="in" filter="fade">
                                      <p:cBhvr>
                                        <p:cTn id="74" dur="500"/>
                                        <p:tgtEl>
                                          <p:spTgt spid="38"/>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39"/>
                                        </p:tgtEl>
                                        <p:attrNameLst>
                                          <p:attrName>style.visibility</p:attrName>
                                        </p:attrNameLst>
                                      </p:cBhvr>
                                      <p:to>
                                        <p:strVal val="visible"/>
                                      </p:to>
                                    </p:set>
                                    <p:animEffect transition="in" filter="fade">
                                      <p:cBhvr>
                                        <p:cTn id="77" dur="500"/>
                                        <p:tgtEl>
                                          <p:spTgt spid="39"/>
                                        </p:tgtEl>
                                      </p:cBhvr>
                                    </p:animEffect>
                                  </p:childTnLst>
                                </p:cTn>
                              </p:par>
                              <p:par>
                                <p:cTn id="78" presetID="10" presetClass="entr" presetSubtype="0" fill="hold" nodeType="withEffect">
                                  <p:stCondLst>
                                    <p:cond delay="0"/>
                                  </p:stCondLst>
                                  <p:childTnLst>
                                    <p:set>
                                      <p:cBhvr>
                                        <p:cTn id="79" dur="1" fill="hold">
                                          <p:stCondLst>
                                            <p:cond delay="0"/>
                                          </p:stCondLst>
                                        </p:cTn>
                                        <p:tgtEl>
                                          <p:spTgt spid="40"/>
                                        </p:tgtEl>
                                        <p:attrNameLst>
                                          <p:attrName>style.visibility</p:attrName>
                                        </p:attrNameLst>
                                      </p:cBhvr>
                                      <p:to>
                                        <p:strVal val="visible"/>
                                      </p:to>
                                    </p:set>
                                    <p:animEffect transition="in" filter="fade">
                                      <p:cBhvr>
                                        <p:cTn id="80" dur="500"/>
                                        <p:tgtEl>
                                          <p:spTgt spid="40"/>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41"/>
                                        </p:tgtEl>
                                        <p:attrNameLst>
                                          <p:attrName>style.visibility</p:attrName>
                                        </p:attrNameLst>
                                      </p:cBhvr>
                                      <p:to>
                                        <p:strVal val="visible"/>
                                      </p:to>
                                    </p:set>
                                    <p:animEffect transition="in" filter="fade">
                                      <p:cBhvr>
                                        <p:cTn id="83" dur="500"/>
                                        <p:tgtEl>
                                          <p:spTgt spid="41"/>
                                        </p:tgtEl>
                                      </p:cBhvr>
                                    </p:animEffect>
                                  </p:childTnLst>
                                </p:cTn>
                              </p:par>
                            </p:childTnLst>
                          </p:cTn>
                        </p:par>
                        <p:par>
                          <p:cTn id="84" fill="hold">
                            <p:stCondLst>
                              <p:cond delay="2500"/>
                            </p:stCondLst>
                            <p:childTnLst>
                              <p:par>
                                <p:cTn id="85" presetID="10" presetClass="entr" presetSubtype="0" fill="hold" nodeType="afterEffect">
                                  <p:stCondLst>
                                    <p:cond delay="0"/>
                                  </p:stCondLst>
                                  <p:childTnLst>
                                    <p:set>
                                      <p:cBhvr>
                                        <p:cTn id="86" dur="1" fill="hold">
                                          <p:stCondLst>
                                            <p:cond delay="0"/>
                                          </p:stCondLst>
                                        </p:cTn>
                                        <p:tgtEl>
                                          <p:spTgt spid="42"/>
                                        </p:tgtEl>
                                        <p:attrNameLst>
                                          <p:attrName>style.visibility</p:attrName>
                                        </p:attrNameLst>
                                      </p:cBhvr>
                                      <p:to>
                                        <p:strVal val="visible"/>
                                      </p:to>
                                    </p:set>
                                    <p:animEffect transition="in" filter="fade">
                                      <p:cBhvr>
                                        <p:cTn id="87" dur="500"/>
                                        <p:tgtEl>
                                          <p:spTgt spid="42"/>
                                        </p:tgtEl>
                                      </p:cBhvr>
                                    </p:animEffect>
                                  </p:childTnLst>
                                </p:cTn>
                              </p:par>
                            </p:childTnLst>
                          </p:cTn>
                        </p:par>
                        <p:par>
                          <p:cTn id="88" fill="hold">
                            <p:stCondLst>
                              <p:cond delay="3000"/>
                            </p:stCondLst>
                            <p:childTnLst>
                              <p:par>
                                <p:cTn id="89" presetID="10" presetClass="entr" presetSubtype="0" fill="hold" nodeType="afterEffect">
                                  <p:stCondLst>
                                    <p:cond delay="0"/>
                                  </p:stCondLst>
                                  <p:childTnLst>
                                    <p:set>
                                      <p:cBhvr>
                                        <p:cTn id="90" dur="1" fill="hold">
                                          <p:stCondLst>
                                            <p:cond delay="0"/>
                                          </p:stCondLst>
                                        </p:cTn>
                                        <p:tgtEl>
                                          <p:spTgt spid="43"/>
                                        </p:tgtEl>
                                        <p:attrNameLst>
                                          <p:attrName>style.visibility</p:attrName>
                                        </p:attrNameLst>
                                      </p:cBhvr>
                                      <p:to>
                                        <p:strVal val="visible"/>
                                      </p:to>
                                    </p:set>
                                    <p:animEffect transition="in" filter="fade">
                                      <p:cBhvr>
                                        <p:cTn id="91" dur="500"/>
                                        <p:tgtEl>
                                          <p:spTgt spid="43"/>
                                        </p:tgtEl>
                                      </p:cBhvr>
                                    </p:animEffect>
                                  </p:childTnLst>
                                </p:cTn>
                              </p:par>
                            </p:childTnLst>
                          </p:cTn>
                        </p:par>
                        <p:par>
                          <p:cTn id="92" fill="hold">
                            <p:stCondLst>
                              <p:cond delay="3500"/>
                            </p:stCondLst>
                            <p:childTnLst>
                              <p:par>
                                <p:cTn id="93" presetID="10" presetClass="entr" presetSubtype="0" fill="hold" nodeType="afterEffect">
                                  <p:stCondLst>
                                    <p:cond delay="0"/>
                                  </p:stCondLst>
                                  <p:childTnLst>
                                    <p:set>
                                      <p:cBhvr>
                                        <p:cTn id="94" dur="1" fill="hold">
                                          <p:stCondLst>
                                            <p:cond delay="0"/>
                                          </p:stCondLst>
                                        </p:cTn>
                                        <p:tgtEl>
                                          <p:spTgt spid="44"/>
                                        </p:tgtEl>
                                        <p:attrNameLst>
                                          <p:attrName>style.visibility</p:attrName>
                                        </p:attrNameLst>
                                      </p:cBhvr>
                                      <p:to>
                                        <p:strVal val="visible"/>
                                      </p:to>
                                    </p:set>
                                    <p:animEffect transition="in" filter="fade">
                                      <p:cBhvr>
                                        <p:cTn id="9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P spid="21" grpId="0"/>
      <p:bldP spid="23" grpId="0"/>
      <p:bldP spid="25" grpId="0"/>
      <p:bldP spid="27" grpId="0"/>
      <p:bldP spid="29" grpId="0"/>
      <p:bldP spid="31" grpId="0"/>
      <p:bldP spid="33" grpId="0"/>
      <p:bldP spid="35" grpId="0"/>
      <p:bldP spid="37" grpId="0"/>
      <p:bldP spid="39" grpId="0"/>
      <p:bldP spid="4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zh-CN" altLang="en-US" b="1" dirty="0">
                <a:ea typeface="宋体" panose="02010600030101010101" pitchFamily="2" charset="-122"/>
              </a:rPr>
              <a:t>图形钱包</a:t>
            </a:r>
            <a:endParaRPr lang="zh-CN" altLang="en-US" b="1" dirty="0">
              <a:ea typeface="宋体" panose="02010600030101010101" pitchFamily="2" charset="-122"/>
            </a:endParaRPr>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735020" y="1545304"/>
            <a:ext cx="6721959" cy="499464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err="1"/>
              <a:t>MyMonero</a:t>
            </a:r>
            <a:r>
              <a:rPr lang="en-US" b="1" dirty="0"/>
              <a:t> </a:t>
            </a:r>
            <a:r>
              <a:rPr lang="zh-CN" altLang="en-US" b="1" dirty="0">
                <a:ea typeface="宋体" panose="02010600030101010101" pitchFamily="2" charset="-122"/>
              </a:rPr>
              <a:t>轻量级钱包</a:t>
            </a:r>
            <a:endParaRPr lang="zh-CN" altLang="en-US" b="1" dirty="0">
              <a:ea typeface="宋体" panose="02010600030101010101" pitchFamily="2" charset="-122"/>
            </a:endParaRPr>
          </a:p>
        </p:txBody>
      </p:sp>
      <p:pic>
        <p:nvPicPr>
          <p:cNvPr id="2050" name="Picture 2" descr="Desktop Screenshot: Welcome to MyMonero! Let's get started."/>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257550" y="1472648"/>
            <a:ext cx="5676900" cy="5715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50"/>
                                        </p:tgtEl>
                                        <p:attrNameLst>
                                          <p:attrName>style.visibility</p:attrName>
                                        </p:attrNameLst>
                                      </p:cBhvr>
                                      <p:to>
                                        <p:strVal val="visible"/>
                                      </p:to>
                                    </p:set>
                                    <p:animEffect transition="in" filter="fade">
                                      <p:cBhvr>
                                        <p:cTn id="11"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Reddit</a:t>
            </a:r>
            <a:r>
              <a:rPr lang="zh-CN" altLang="en-US" b="1" dirty="0">
                <a:ea typeface="宋体" panose="02010600030101010101" pitchFamily="2" charset="-122"/>
              </a:rPr>
              <a:t>社区增长</a:t>
            </a:r>
            <a:endParaRPr lang="zh-CN" altLang="en-US" b="1" dirty="0">
              <a:ea typeface="宋体" panose="02010600030101010101" pitchFamily="2" charset="-122"/>
            </a:endParaRPr>
          </a:p>
        </p:txBody>
      </p:sp>
      <p:pic>
        <p:nvPicPr>
          <p:cNvPr id="3" name="Picture 2"/>
          <p:cNvPicPr>
            <a:picLocks noChangeAspect="1"/>
          </p:cNvPicPr>
          <p:nvPr/>
        </p:nvPicPr>
        <p:blipFill>
          <a:blip r:embed="rId1">
            <a:clrChange>
              <a:clrFrom>
                <a:srgbClr val="FFFFFF"/>
              </a:clrFrom>
              <a:clrTo>
                <a:srgbClr val="FFFFFF">
                  <a:alpha val="0"/>
                </a:srgbClr>
              </a:clrTo>
            </a:clrChange>
          </a:blip>
          <a:stretch>
            <a:fillRect/>
          </a:stretch>
        </p:blipFill>
        <p:spPr>
          <a:xfrm>
            <a:off x="375105" y="2705098"/>
            <a:ext cx="11197759" cy="254066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b="1" dirty="0">
                <a:sym typeface="+mn-ea"/>
              </a:rPr>
              <a:t>GitHub</a:t>
            </a:r>
            <a:r>
              <a:rPr lang="zh-CN" altLang="en-US" b="1" dirty="0">
                <a:ea typeface="宋体" panose="02010600030101010101" pitchFamily="2" charset="-122"/>
                <a:sym typeface="+mn-ea"/>
              </a:rPr>
              <a:t>提交增长</a:t>
            </a:r>
            <a:endParaRPr lang="zh-CN" altLang="en-US" b="1" dirty="0">
              <a:ea typeface="宋体" panose="02010600030101010101" pitchFamily="2" charset="-122"/>
              <a:sym typeface="+mn-ea"/>
            </a:endParaRPr>
          </a:p>
        </p:txBody>
      </p:sp>
      <p:pic>
        <p:nvPicPr>
          <p:cNvPr id="5" name="Picture 4"/>
          <p:cNvPicPr>
            <a:picLocks noChangeAspect="1"/>
          </p:cNvPicPr>
          <p:nvPr/>
        </p:nvPicPr>
        <p:blipFill>
          <a:blip r:embed="rId1">
            <a:clrChange>
              <a:clrFrom>
                <a:srgbClr val="FFFFFF"/>
              </a:clrFrom>
              <a:clrTo>
                <a:srgbClr val="FFFFFF">
                  <a:alpha val="0"/>
                </a:srgbClr>
              </a:clrTo>
            </a:clrChange>
          </a:blip>
          <a:stretch>
            <a:fillRect/>
          </a:stretch>
        </p:blipFill>
        <p:spPr>
          <a:xfrm>
            <a:off x="883429" y="2312711"/>
            <a:ext cx="10425142" cy="323994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XMR.TO – </a:t>
            </a:r>
            <a:r>
              <a:rPr lang="zh-CN" altLang="en-US" b="1" dirty="0">
                <a:ea typeface="宋体" panose="02010600030101010101" pitchFamily="2" charset="-122"/>
              </a:rPr>
              <a:t>用门罗币支付</a:t>
            </a:r>
            <a:endParaRPr lang="zh-CN" altLang="en-US" b="1" dirty="0">
              <a:ea typeface="宋体" panose="02010600030101010101" pitchFamily="2" charset="-122"/>
            </a:endParaRPr>
          </a:p>
        </p:txBody>
      </p:sp>
      <p:pic>
        <p:nvPicPr>
          <p:cNvPr id="3" name="Picture 2"/>
          <p:cNvPicPr>
            <a:picLocks noChangeAspect="1"/>
          </p:cNvPicPr>
          <p:nvPr/>
        </p:nvPicPr>
        <p:blipFill>
          <a:blip r:embed="rId1"/>
          <a:stretch>
            <a:fillRect/>
          </a:stretch>
        </p:blipFill>
        <p:spPr>
          <a:xfrm>
            <a:off x="1541295" y="1437410"/>
            <a:ext cx="9109409" cy="511503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512519" y="3566525"/>
            <a:ext cx="914400" cy="914400"/>
            <a:chOff x="1512519" y="3442863"/>
            <a:chExt cx="1475395" cy="1475779"/>
          </a:xfrm>
        </p:grpSpPr>
        <p:grpSp>
          <p:nvGrpSpPr>
            <p:cNvPr id="5" name="Group 4"/>
            <p:cNvGrpSpPr/>
            <p:nvPr/>
          </p:nvGrpSpPr>
          <p:grpSpPr>
            <a:xfrm>
              <a:off x="1512519" y="3442863"/>
              <a:ext cx="1475395" cy="1475779"/>
              <a:chOff x="8335770" y="4766507"/>
              <a:chExt cx="966131" cy="966131"/>
            </a:xfrm>
          </p:grpSpPr>
          <p:sp>
            <p:nvSpPr>
              <p:cNvPr id="7" name="Oval 6"/>
              <p:cNvSpPr/>
              <p:nvPr/>
            </p:nvSpPr>
            <p:spPr bwMode="auto">
              <a:xfrm>
                <a:off x="8392515" y="4823252"/>
                <a:ext cx="852640" cy="852640"/>
              </a:xfrm>
              <a:prstGeom prst="ellipse">
                <a:avLst/>
              </a:prstGeom>
              <a:solidFill>
                <a:srgbClr val="FF4500"/>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925" dirty="0">
                  <a:latin typeface="Calibri" panose="020F0502020204030204" charset="0"/>
                  <a:ea typeface="Calibri" panose="020F0502020204030204" charset="0"/>
                  <a:cs typeface="Calibri" panose="020F0502020204030204" charset="0"/>
                </a:endParaRPr>
              </a:p>
            </p:txBody>
          </p:sp>
          <p:sp>
            <p:nvSpPr>
              <p:cNvPr id="8" name="Oval 7"/>
              <p:cNvSpPr/>
              <p:nvPr/>
            </p:nvSpPr>
            <p:spPr bwMode="auto">
              <a:xfrm>
                <a:off x="8335770" y="4766507"/>
                <a:ext cx="966131" cy="966131"/>
              </a:xfrm>
              <a:prstGeom prst="ellipse">
                <a:avLst/>
              </a:prstGeom>
              <a:noFill/>
              <a:ln w="3175" cmpd="sng">
                <a:solidFill>
                  <a:schemeClr val="bg1">
                    <a:lumMod val="65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925" dirty="0">
                  <a:latin typeface="Calibri" panose="020F0502020204030204" charset="0"/>
                  <a:ea typeface="Calibri" panose="020F0502020204030204" charset="0"/>
                  <a:cs typeface="Calibri" panose="020F0502020204030204" charset="0"/>
                </a:endParaRPr>
              </a:p>
            </p:txBody>
          </p:sp>
        </p:grpSp>
        <p:pic>
          <p:nvPicPr>
            <p:cNvPr id="10244" name="Picture 4" descr="https://repo.spydar007.com/packages/images/Reddit.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34529" y="3738148"/>
              <a:ext cx="831376" cy="831376"/>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Title 1"/>
          <p:cNvSpPr>
            <a:spLocks noGrp="1"/>
          </p:cNvSpPr>
          <p:nvPr>
            <p:ph type="title"/>
          </p:nvPr>
        </p:nvSpPr>
        <p:spPr/>
        <p:txBody>
          <a:bodyPr/>
          <a:lstStyle/>
          <a:p>
            <a:pPr algn="ctr"/>
            <a:r>
              <a:rPr lang="en-US" b="1" dirty="0"/>
              <a:t>Thank You!</a:t>
            </a:r>
            <a:endParaRPr lang="en-US" b="1" dirty="0"/>
          </a:p>
        </p:txBody>
      </p:sp>
      <p:grpSp>
        <p:nvGrpSpPr>
          <p:cNvPr id="9" name="Group 8"/>
          <p:cNvGrpSpPr/>
          <p:nvPr/>
        </p:nvGrpSpPr>
        <p:grpSpPr>
          <a:xfrm>
            <a:off x="1514574" y="2424320"/>
            <a:ext cx="914400" cy="914400"/>
            <a:chOff x="1443547" y="8569176"/>
            <a:chExt cx="2973600" cy="3148191"/>
          </a:xfrm>
        </p:grpSpPr>
        <p:grpSp>
          <p:nvGrpSpPr>
            <p:cNvPr id="10" name="Group 9"/>
            <p:cNvGrpSpPr/>
            <p:nvPr/>
          </p:nvGrpSpPr>
          <p:grpSpPr>
            <a:xfrm>
              <a:off x="1443547" y="8569176"/>
              <a:ext cx="2973600" cy="3148191"/>
              <a:chOff x="6503439" y="4743591"/>
              <a:chExt cx="966131" cy="1022856"/>
            </a:xfrm>
          </p:grpSpPr>
          <p:sp>
            <p:nvSpPr>
              <p:cNvPr id="12" name="Oval 11"/>
              <p:cNvSpPr/>
              <p:nvPr/>
            </p:nvSpPr>
            <p:spPr bwMode="auto">
              <a:xfrm>
                <a:off x="6564526" y="4805383"/>
                <a:ext cx="852640" cy="902146"/>
              </a:xfrm>
              <a:prstGeom prst="ellipse">
                <a:avLst/>
              </a:prstGeom>
              <a:solidFill>
                <a:schemeClr val="accent3"/>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925" dirty="0">
                  <a:latin typeface="Calibri" panose="020F0502020204030204" charset="0"/>
                  <a:ea typeface="Calibri" panose="020F0502020204030204" charset="0"/>
                  <a:cs typeface="Calibri" panose="020F0502020204030204" charset="0"/>
                </a:endParaRPr>
              </a:p>
            </p:txBody>
          </p:sp>
          <p:sp>
            <p:nvSpPr>
              <p:cNvPr id="13" name="Oval 12"/>
              <p:cNvSpPr/>
              <p:nvPr/>
            </p:nvSpPr>
            <p:spPr bwMode="auto">
              <a:xfrm>
                <a:off x="6503439" y="4743591"/>
                <a:ext cx="966131" cy="1022856"/>
              </a:xfrm>
              <a:prstGeom prst="ellipse">
                <a:avLst/>
              </a:prstGeom>
              <a:noFill/>
              <a:ln w="3175" cmpd="sng">
                <a:solidFill>
                  <a:schemeClr val="bg1">
                    <a:lumMod val="65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925" dirty="0">
                  <a:latin typeface="Calibri" panose="020F0502020204030204" charset="0"/>
                  <a:ea typeface="Calibri" panose="020F0502020204030204" charset="0"/>
                  <a:cs typeface="Calibri" panose="020F0502020204030204" charset="0"/>
                </a:endParaRPr>
              </a:p>
            </p:txBody>
          </p:sp>
        </p:grpSp>
        <p:pic>
          <p:nvPicPr>
            <p:cNvPr id="11" name="Picture 10" descr="domain1.emf"/>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2159484" y="9359047"/>
              <a:ext cx="1568449" cy="1568450"/>
            </a:xfrm>
            <a:prstGeom prst="rect">
              <a:avLst/>
            </a:prstGeom>
          </p:spPr>
        </p:pic>
      </p:grpSp>
      <p:sp>
        <p:nvSpPr>
          <p:cNvPr id="14" name="Freeform 12"/>
          <p:cNvSpPr/>
          <p:nvPr/>
        </p:nvSpPr>
        <p:spPr bwMode="auto">
          <a:xfrm>
            <a:off x="3291643" y="4784058"/>
            <a:ext cx="7831282" cy="1032235"/>
          </a:xfrm>
          <a:custGeom>
            <a:avLst/>
            <a:gdLst>
              <a:gd name="connsiteX0" fmla="*/ 0 w 1493792"/>
              <a:gd name="connsiteY0" fmla="*/ 0 h 1309396"/>
              <a:gd name="connsiteX1" fmla="*/ 1493792 w 1493792"/>
              <a:gd name="connsiteY1" fmla="*/ 0 h 1309396"/>
              <a:gd name="connsiteX2" fmla="*/ 1493792 w 1493792"/>
              <a:gd name="connsiteY2" fmla="*/ 1309396 h 1309396"/>
              <a:gd name="connsiteX3" fmla="*/ 0 w 1493792"/>
              <a:gd name="connsiteY3" fmla="*/ 1309396 h 1309396"/>
              <a:gd name="connsiteX4" fmla="*/ 0 w 1493792"/>
              <a:gd name="connsiteY4" fmla="*/ 0 h 13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3792" h="1309396">
                <a:moveTo>
                  <a:pt x="0" y="0"/>
                </a:moveTo>
                <a:lnTo>
                  <a:pt x="1493792" y="0"/>
                </a:lnTo>
                <a:lnTo>
                  <a:pt x="1493792" y="1309396"/>
                </a:lnTo>
                <a:lnTo>
                  <a:pt x="0" y="1309396"/>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37157" rIns="37157" spcCol="1270"/>
          <a:lstStyle/>
          <a:p>
            <a:pPr defTabSz="1155065">
              <a:lnSpc>
                <a:spcPct val="90000"/>
              </a:lnSpc>
              <a:spcAft>
                <a:spcPct val="35000"/>
              </a:spcAft>
              <a:defRPr/>
            </a:pPr>
            <a:r>
              <a:rPr lang="en-US" sz="4800" b="1" dirty="0">
                <a:solidFill>
                  <a:schemeClr val="tx1"/>
                </a:solidFill>
                <a:latin typeface="Calibri" panose="020F0502020204030204" charset="0"/>
                <a:ea typeface="Calibri" panose="020F0502020204030204" charset="0"/>
                <a:cs typeface="Calibri" panose="020F0502020204030204" charset="0"/>
              </a:rPr>
              <a:t>monero.stackexchange.com</a:t>
            </a:r>
            <a:endParaRPr lang="en-US" sz="4800" b="1" dirty="0">
              <a:solidFill>
                <a:schemeClr val="tx1"/>
              </a:solidFill>
              <a:latin typeface="Calibri" panose="020F0502020204030204" charset="0"/>
              <a:ea typeface="Calibri" panose="020F0502020204030204" charset="0"/>
              <a:cs typeface="Calibri" panose="020F0502020204030204" charset="0"/>
            </a:endParaRPr>
          </a:p>
        </p:txBody>
      </p:sp>
      <p:sp>
        <p:nvSpPr>
          <p:cNvPr id="15" name="Freeform 29"/>
          <p:cNvSpPr/>
          <p:nvPr/>
        </p:nvSpPr>
        <p:spPr bwMode="auto">
          <a:xfrm>
            <a:off x="3291643" y="2458627"/>
            <a:ext cx="3996261" cy="1032235"/>
          </a:xfrm>
          <a:custGeom>
            <a:avLst/>
            <a:gdLst>
              <a:gd name="connsiteX0" fmla="*/ 0 w 1493792"/>
              <a:gd name="connsiteY0" fmla="*/ 0 h 1309396"/>
              <a:gd name="connsiteX1" fmla="*/ 1493792 w 1493792"/>
              <a:gd name="connsiteY1" fmla="*/ 0 h 1309396"/>
              <a:gd name="connsiteX2" fmla="*/ 1493792 w 1493792"/>
              <a:gd name="connsiteY2" fmla="*/ 1309396 h 1309396"/>
              <a:gd name="connsiteX3" fmla="*/ 0 w 1493792"/>
              <a:gd name="connsiteY3" fmla="*/ 1309396 h 1309396"/>
              <a:gd name="connsiteX4" fmla="*/ 0 w 1493792"/>
              <a:gd name="connsiteY4" fmla="*/ 0 h 13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3792" h="1309396">
                <a:moveTo>
                  <a:pt x="0" y="0"/>
                </a:moveTo>
                <a:lnTo>
                  <a:pt x="1493792" y="0"/>
                </a:lnTo>
                <a:lnTo>
                  <a:pt x="1493792" y="1309396"/>
                </a:lnTo>
                <a:lnTo>
                  <a:pt x="0" y="1309396"/>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37157" rIns="37157" spcCol="1270"/>
          <a:lstStyle/>
          <a:p>
            <a:pPr defTabSz="1155065">
              <a:lnSpc>
                <a:spcPct val="90000"/>
              </a:lnSpc>
              <a:spcAft>
                <a:spcPct val="35000"/>
              </a:spcAft>
              <a:defRPr/>
            </a:pPr>
            <a:r>
              <a:rPr lang="en-US" sz="4800" b="1" dirty="0" err="1">
                <a:solidFill>
                  <a:schemeClr val="tx1"/>
                </a:solidFill>
                <a:latin typeface="Calibri" panose="020F0502020204030204" charset="0"/>
                <a:ea typeface="Calibri" panose="020F0502020204030204" charset="0"/>
                <a:cs typeface="Calibri" panose="020F0502020204030204" charset="0"/>
              </a:rPr>
              <a:t>getmonero.org</a:t>
            </a:r>
            <a:endParaRPr lang="en-US" sz="4800" b="1" dirty="0">
              <a:solidFill>
                <a:schemeClr val="tx1"/>
              </a:solidFill>
              <a:latin typeface="Calibri" panose="020F0502020204030204" charset="0"/>
              <a:ea typeface="Calibri" panose="020F0502020204030204" charset="0"/>
              <a:cs typeface="Calibri" panose="020F0502020204030204" charset="0"/>
            </a:endParaRPr>
          </a:p>
        </p:txBody>
      </p:sp>
      <p:sp>
        <p:nvSpPr>
          <p:cNvPr id="20" name="Freeform 12"/>
          <p:cNvSpPr/>
          <p:nvPr/>
        </p:nvSpPr>
        <p:spPr bwMode="auto">
          <a:xfrm>
            <a:off x="3291643" y="3618447"/>
            <a:ext cx="6128905" cy="1032235"/>
          </a:xfrm>
          <a:custGeom>
            <a:avLst/>
            <a:gdLst>
              <a:gd name="connsiteX0" fmla="*/ 0 w 1493792"/>
              <a:gd name="connsiteY0" fmla="*/ 0 h 1309396"/>
              <a:gd name="connsiteX1" fmla="*/ 1493792 w 1493792"/>
              <a:gd name="connsiteY1" fmla="*/ 0 h 1309396"/>
              <a:gd name="connsiteX2" fmla="*/ 1493792 w 1493792"/>
              <a:gd name="connsiteY2" fmla="*/ 1309396 h 1309396"/>
              <a:gd name="connsiteX3" fmla="*/ 0 w 1493792"/>
              <a:gd name="connsiteY3" fmla="*/ 1309396 h 1309396"/>
              <a:gd name="connsiteX4" fmla="*/ 0 w 1493792"/>
              <a:gd name="connsiteY4" fmla="*/ 0 h 13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3792" h="1309396">
                <a:moveTo>
                  <a:pt x="0" y="0"/>
                </a:moveTo>
                <a:lnTo>
                  <a:pt x="1493792" y="0"/>
                </a:lnTo>
                <a:lnTo>
                  <a:pt x="1493792" y="1309396"/>
                </a:lnTo>
                <a:lnTo>
                  <a:pt x="0" y="1309396"/>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37157" rIns="37157" spcCol="1270"/>
          <a:lstStyle/>
          <a:p>
            <a:pPr defTabSz="1155065">
              <a:lnSpc>
                <a:spcPct val="90000"/>
              </a:lnSpc>
              <a:spcAft>
                <a:spcPct val="35000"/>
              </a:spcAft>
              <a:defRPr/>
            </a:pPr>
            <a:r>
              <a:rPr lang="en-US" sz="4800" b="1" dirty="0">
                <a:solidFill>
                  <a:schemeClr val="tx1"/>
                </a:solidFill>
                <a:latin typeface="Calibri" panose="020F0502020204030204" charset="0"/>
                <a:ea typeface="Calibri" panose="020F0502020204030204" charset="0"/>
                <a:cs typeface="Calibri" panose="020F0502020204030204" charset="0"/>
              </a:rPr>
              <a:t>/r/Monero</a:t>
            </a:r>
            <a:endParaRPr lang="en-US" sz="4800" b="1" dirty="0">
              <a:solidFill>
                <a:schemeClr val="tx1"/>
              </a:solidFill>
              <a:latin typeface="Calibri" panose="020F0502020204030204" charset="0"/>
              <a:ea typeface="Calibri" panose="020F0502020204030204" charset="0"/>
              <a:cs typeface="Calibri" panose="020F0502020204030204" charset="0"/>
            </a:endParaRPr>
          </a:p>
        </p:txBody>
      </p:sp>
      <p:grpSp>
        <p:nvGrpSpPr>
          <p:cNvPr id="4" name="Group 3"/>
          <p:cNvGrpSpPr/>
          <p:nvPr/>
        </p:nvGrpSpPr>
        <p:grpSpPr>
          <a:xfrm>
            <a:off x="1512519" y="4720730"/>
            <a:ext cx="914400" cy="914400"/>
            <a:chOff x="1512519" y="5198633"/>
            <a:chExt cx="1475395" cy="1475779"/>
          </a:xfrm>
        </p:grpSpPr>
        <p:grpSp>
          <p:nvGrpSpPr>
            <p:cNvPr id="17" name="Group 16"/>
            <p:cNvGrpSpPr/>
            <p:nvPr/>
          </p:nvGrpSpPr>
          <p:grpSpPr>
            <a:xfrm>
              <a:off x="1512519" y="5198633"/>
              <a:ext cx="1475395" cy="1475779"/>
              <a:chOff x="8335770" y="4766507"/>
              <a:chExt cx="966131" cy="966131"/>
            </a:xfrm>
          </p:grpSpPr>
          <p:sp>
            <p:nvSpPr>
              <p:cNvPr id="18" name="Oval 17"/>
              <p:cNvSpPr/>
              <p:nvPr/>
            </p:nvSpPr>
            <p:spPr bwMode="auto">
              <a:xfrm>
                <a:off x="8392515" y="4823252"/>
                <a:ext cx="852640" cy="852640"/>
              </a:xfrm>
              <a:prstGeom prst="ellipse">
                <a:avLst/>
              </a:prstGeom>
              <a:solidFill>
                <a:schemeClr val="bg1"/>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925" dirty="0">
                  <a:latin typeface="Calibri" panose="020F0502020204030204" charset="0"/>
                  <a:ea typeface="Calibri" panose="020F0502020204030204" charset="0"/>
                  <a:cs typeface="Calibri" panose="020F0502020204030204" charset="0"/>
                </a:endParaRPr>
              </a:p>
            </p:txBody>
          </p:sp>
          <p:sp>
            <p:nvSpPr>
              <p:cNvPr id="19" name="Oval 18"/>
              <p:cNvSpPr/>
              <p:nvPr/>
            </p:nvSpPr>
            <p:spPr bwMode="auto">
              <a:xfrm>
                <a:off x="8335770" y="4766507"/>
                <a:ext cx="966131" cy="966131"/>
              </a:xfrm>
              <a:prstGeom prst="ellipse">
                <a:avLst/>
              </a:prstGeom>
              <a:noFill/>
              <a:ln w="3175" cmpd="sng">
                <a:solidFill>
                  <a:schemeClr val="bg1">
                    <a:lumMod val="65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2925" dirty="0">
                  <a:latin typeface="Calibri" panose="020F0502020204030204" charset="0"/>
                  <a:ea typeface="Calibri" panose="020F0502020204030204" charset="0"/>
                  <a:cs typeface="Calibri" panose="020F0502020204030204" charset="0"/>
                </a:endParaRPr>
              </a:p>
            </p:txBody>
          </p:sp>
        </p:grpSp>
        <p:pic>
          <p:nvPicPr>
            <p:cNvPr id="10246" name="Picture 6" descr="Image result for stackexchange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6176" y="5482483"/>
              <a:ext cx="908077" cy="908077"/>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500"/>
                                        <p:tgtEl>
                                          <p:spTgt spid="15"/>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500"/>
                                        <p:tgtEl>
                                          <p:spTgt spid="20"/>
                                        </p:tgtEl>
                                      </p:cBhvr>
                                    </p:animEffect>
                                  </p:childTnLst>
                                </p:cTn>
                              </p:par>
                            </p:childTnLst>
                          </p:cTn>
                        </p:par>
                        <p:par>
                          <p:cTn id="22" fill="hold">
                            <p:stCondLst>
                              <p:cond delay="1500"/>
                            </p:stCondLst>
                            <p:childTnLst>
                              <p:par>
                                <p:cTn id="23" presetID="10" presetClass="entr" presetSubtype="0" fill="hold" nodeType="after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4" grpId="0"/>
      <p:bldP spid="15" grpId="0"/>
      <p:bldP spid="2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zh-CN" altLang="en-US" b="1" dirty="0">
                <a:ea typeface="宋体" panose="02010600030101010101" pitchFamily="2" charset="-122"/>
              </a:rPr>
              <a:t>去中心化的系统</a:t>
            </a:r>
            <a:endParaRPr lang="zh-CN" altLang="en-US" b="1" dirty="0">
              <a:ea typeface="宋体" panose="02010600030101010101" pitchFamily="2" charset="-122"/>
            </a:endParaRPr>
          </a:p>
        </p:txBody>
      </p:sp>
      <p:pic>
        <p:nvPicPr>
          <p:cNvPr id="2052" name="Picture 4" descr="Image result for tor"/>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462421" y="1585913"/>
            <a:ext cx="2301655" cy="139065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 result for freen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276" y="3288047"/>
            <a:ext cx="3048000" cy="1639261"/>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Image result for i2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52104" y="3288047"/>
            <a:ext cx="2144248" cy="1636776"/>
          </a:xfrm>
          <a:prstGeom prst="rect">
            <a:avLst/>
          </a:prstGeom>
          <a:noFill/>
          <a:extLst>
            <a:ext uri="{909E8E84-426E-40DD-AFC4-6F175D3DCCD1}">
              <a14:hiddenFill xmlns:a14="http://schemas.microsoft.com/office/drawing/2010/main">
                <a:solidFill>
                  <a:srgbClr val="FFFFFF"/>
                </a:solidFill>
              </a14:hiddenFill>
            </a:ext>
          </a:extLst>
        </p:spPr>
      </p:pic>
      <p:grpSp>
        <p:nvGrpSpPr>
          <p:cNvPr id="20" name="Group 19"/>
          <p:cNvGrpSpPr/>
          <p:nvPr/>
        </p:nvGrpSpPr>
        <p:grpSpPr>
          <a:xfrm>
            <a:off x="7395180" y="3288047"/>
            <a:ext cx="3991543" cy="1636777"/>
            <a:chOff x="7395180" y="4145297"/>
            <a:chExt cx="3991543" cy="1636777"/>
          </a:xfrm>
        </p:grpSpPr>
        <p:sp>
          <p:nvSpPr>
            <p:cNvPr id="19" name="Rectangle 18"/>
            <p:cNvSpPr/>
            <p:nvPr/>
          </p:nvSpPr>
          <p:spPr>
            <a:xfrm>
              <a:off x="7395180" y="4145298"/>
              <a:ext cx="3958620" cy="16367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8" name="Picture 10" descr="Image result for tox"/>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95180" y="4145297"/>
              <a:ext cx="3991543" cy="1636776"/>
            </a:xfrm>
            <a:prstGeom prst="rect">
              <a:avLst/>
            </a:prstGeom>
            <a:noFill/>
            <a:extLst>
              <a:ext uri="{909E8E84-426E-40DD-AFC4-6F175D3DCCD1}">
                <a14:hiddenFill xmlns:a14="http://schemas.microsoft.com/office/drawing/2010/main">
                  <a:solidFill>
                    <a:srgbClr val="FFFFFF"/>
                  </a:solidFill>
                </a14:hiddenFill>
              </a:ext>
            </a:extLst>
          </p:spPr>
        </p:pic>
      </p:grpSp>
      <p:pic>
        <p:nvPicPr>
          <p:cNvPr id="2060" name="Picture 12" descr="Image result for bitcoin"/>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09824" y="4669172"/>
            <a:ext cx="5172352" cy="2586176"/>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2"/>
          <p:cNvGrpSpPr/>
          <p:nvPr/>
        </p:nvGrpSpPr>
        <p:grpSpPr>
          <a:xfrm>
            <a:off x="1348615" y="1828079"/>
            <a:ext cx="6205124" cy="1351851"/>
            <a:chOff x="805276" y="1828079"/>
            <a:chExt cx="6205124" cy="1351851"/>
          </a:xfrm>
        </p:grpSpPr>
        <p:pic>
          <p:nvPicPr>
            <p:cNvPr id="1026" name="Picture 2" descr="Image result for bittorrent"/>
            <p:cNvPicPr>
              <a:picLocks noChangeAspect="1" noChangeArrowheads="1"/>
            </p:cNvPicPr>
            <p:nvPr/>
          </p:nvPicPr>
          <p:blipFill rotWithShape="1">
            <a:blip r:embed="rId6">
              <a:extLst>
                <a:ext uri="{28A0092B-C50C-407E-A947-70E740481C1C}">
                  <a14:useLocalDpi xmlns:a14="http://schemas.microsoft.com/office/drawing/2010/main" val="0"/>
                </a:ext>
              </a:extLst>
            </a:blip>
            <a:srcRect t="57314"/>
            <a:stretch>
              <a:fillRect/>
            </a:stretch>
          </p:blipFill>
          <p:spPr bwMode="auto">
            <a:xfrm>
              <a:off x="2329276" y="2014330"/>
              <a:ext cx="4681124" cy="11656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Image result for bittorrent"/>
            <p:cNvPicPr>
              <a:picLocks noChangeAspect="1" noChangeArrowheads="1"/>
            </p:cNvPicPr>
            <p:nvPr/>
          </p:nvPicPr>
          <p:blipFill rotWithShape="1">
            <a:blip r:embed="rId6">
              <a:extLst>
                <a:ext uri="{28A0092B-C50C-407E-A947-70E740481C1C}">
                  <a14:useLocalDpi xmlns:a14="http://schemas.microsoft.com/office/drawing/2010/main" val="0"/>
                </a:ext>
              </a:extLst>
            </a:blip>
            <a:srcRect l="32953" t="13031" b="42443"/>
            <a:stretch>
              <a:fillRect/>
            </a:stretch>
          </p:blipFill>
          <p:spPr bwMode="auto">
            <a:xfrm>
              <a:off x="805276" y="1828079"/>
              <a:ext cx="3138552" cy="1215835"/>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52"/>
                                        </p:tgtEl>
                                        <p:attrNameLst>
                                          <p:attrName>style.visibility</p:attrName>
                                        </p:attrNameLst>
                                      </p:cBhvr>
                                      <p:to>
                                        <p:strVal val="visible"/>
                                      </p:to>
                                    </p:set>
                                    <p:animEffect transition="in" filter="fade">
                                      <p:cBhvr>
                                        <p:cTn id="17" dur="500"/>
                                        <p:tgtEl>
                                          <p:spTgt spid="205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054"/>
                                        </p:tgtEl>
                                        <p:attrNameLst>
                                          <p:attrName>style.visibility</p:attrName>
                                        </p:attrNameLst>
                                      </p:cBhvr>
                                      <p:to>
                                        <p:strVal val="visible"/>
                                      </p:to>
                                    </p:set>
                                    <p:animEffect transition="in" filter="fade">
                                      <p:cBhvr>
                                        <p:cTn id="22" dur="500"/>
                                        <p:tgtEl>
                                          <p:spTgt spid="205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056"/>
                                        </p:tgtEl>
                                        <p:attrNameLst>
                                          <p:attrName>style.visibility</p:attrName>
                                        </p:attrNameLst>
                                      </p:cBhvr>
                                      <p:to>
                                        <p:strVal val="visible"/>
                                      </p:to>
                                    </p:set>
                                    <p:animEffect transition="in" filter="fade">
                                      <p:cBhvr>
                                        <p:cTn id="27" dur="500"/>
                                        <p:tgtEl>
                                          <p:spTgt spid="205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060"/>
                                        </p:tgtEl>
                                        <p:attrNameLst>
                                          <p:attrName>style.visibility</p:attrName>
                                        </p:attrNameLst>
                                      </p:cBhvr>
                                      <p:to>
                                        <p:strVal val="visible"/>
                                      </p:to>
                                    </p:set>
                                    <p:animEffect transition="in" filter="fade">
                                      <p:cBhvr>
                                        <p:cTn id="37" dur="500"/>
                                        <p:tgtEl>
                                          <p:spTgt spid="20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Arrow: Right 38"/>
          <p:cNvSpPr/>
          <p:nvPr/>
        </p:nvSpPr>
        <p:spPr>
          <a:xfrm>
            <a:off x="9208227" y="4180434"/>
            <a:ext cx="1215015" cy="445867"/>
          </a:xfrm>
          <a:prstGeom prst="rightArrow">
            <a:avLst/>
          </a:prstGeom>
          <a:gradFill flip="none" rotWithShape="1">
            <a:gsLst>
              <a:gs pos="0">
                <a:schemeClr val="tx1">
                  <a:lumMod val="50000"/>
                  <a:lumOff val="50000"/>
                  <a:tint val="66000"/>
                  <a:satMod val="160000"/>
                </a:schemeClr>
              </a:gs>
              <a:gs pos="85000">
                <a:schemeClr val="tx1">
                  <a:lumMod val="50000"/>
                  <a:lumOff val="50000"/>
                  <a:tint val="44500"/>
                  <a:satMod val="160000"/>
                </a:schemeClr>
              </a:gs>
              <a:gs pos="100000">
                <a:schemeClr val="tx1">
                  <a:lumMod val="50000"/>
                  <a:lumOff val="50000"/>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pPr algn="ctr"/>
            <a:r>
              <a:rPr lang="zh-CN" altLang="en-US" b="1" dirty="0">
                <a:ea typeface="宋体" panose="02010600030101010101" pitchFamily="2" charset="-122"/>
              </a:rPr>
              <a:t>什么是比特币？</a:t>
            </a:r>
            <a:endParaRPr lang="zh-CN" altLang="en-US" b="1" dirty="0">
              <a:ea typeface="宋体" panose="02010600030101010101" pitchFamily="2" charset="-122"/>
            </a:endParaRPr>
          </a:p>
        </p:txBody>
      </p:sp>
      <p:pic>
        <p:nvPicPr>
          <p:cNvPr id="2060" name="Picture 12" descr="Image result for bitcoin"/>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509645" y="873125"/>
            <a:ext cx="5172075" cy="2586355"/>
          </a:xfrm>
          <a:prstGeom prst="rect">
            <a:avLst/>
          </a:prstGeom>
          <a:noFill/>
          <a:extLst>
            <a:ext uri="{909E8E84-426E-40DD-AFC4-6F175D3DCCD1}">
              <a14:hiddenFill xmlns:a14="http://schemas.microsoft.com/office/drawing/2010/main">
                <a:solidFill>
                  <a:srgbClr val="FFFFFF"/>
                </a:solidFill>
              </a14:hiddenFill>
            </a:ext>
          </a:extLst>
        </p:spPr>
      </p:pic>
      <p:grpSp>
        <p:nvGrpSpPr>
          <p:cNvPr id="13" name="Group 12"/>
          <p:cNvGrpSpPr/>
          <p:nvPr/>
        </p:nvGrpSpPr>
        <p:grpSpPr>
          <a:xfrm>
            <a:off x="2042868" y="3385194"/>
            <a:ext cx="8106263" cy="1492439"/>
            <a:chOff x="3290607" y="3067532"/>
            <a:chExt cx="8106263" cy="1492439"/>
          </a:xfrm>
        </p:grpSpPr>
        <p:grpSp>
          <p:nvGrpSpPr>
            <p:cNvPr id="14" name="Group 13"/>
            <p:cNvGrpSpPr/>
            <p:nvPr/>
          </p:nvGrpSpPr>
          <p:grpSpPr>
            <a:xfrm>
              <a:off x="4094922" y="3619067"/>
              <a:ext cx="7301948" cy="940904"/>
              <a:chOff x="4094922" y="3619067"/>
              <a:chExt cx="7301948" cy="940904"/>
            </a:xfrm>
          </p:grpSpPr>
          <p:grpSp>
            <p:nvGrpSpPr>
              <p:cNvPr id="23" name="Group 22"/>
              <p:cNvGrpSpPr/>
              <p:nvPr/>
            </p:nvGrpSpPr>
            <p:grpSpPr>
              <a:xfrm>
                <a:off x="4094922" y="3862773"/>
                <a:ext cx="6515885" cy="449679"/>
                <a:chOff x="4094922" y="3862773"/>
                <a:chExt cx="6515885" cy="449679"/>
              </a:xfrm>
            </p:grpSpPr>
            <p:sp>
              <p:nvSpPr>
                <p:cNvPr id="31" name="Arrow: Right 30"/>
                <p:cNvSpPr/>
                <p:nvPr/>
              </p:nvSpPr>
              <p:spPr>
                <a:xfrm>
                  <a:off x="5155096" y="3866584"/>
                  <a:ext cx="1215015" cy="445867"/>
                </a:xfrm>
                <a:prstGeom prst="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Arrow: Right 31"/>
                <p:cNvSpPr/>
                <p:nvPr/>
              </p:nvSpPr>
              <p:spPr>
                <a:xfrm>
                  <a:off x="6215270" y="3862775"/>
                  <a:ext cx="1215015" cy="445867"/>
                </a:xfrm>
                <a:prstGeom prst="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Arrow: Right 32"/>
                <p:cNvSpPr/>
                <p:nvPr/>
              </p:nvSpPr>
              <p:spPr>
                <a:xfrm>
                  <a:off x="4094922" y="3866585"/>
                  <a:ext cx="1215015" cy="445867"/>
                </a:xfrm>
                <a:prstGeom prst="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Arrow: Right 33"/>
                <p:cNvSpPr/>
                <p:nvPr/>
              </p:nvSpPr>
              <p:spPr>
                <a:xfrm>
                  <a:off x="7275444" y="3862775"/>
                  <a:ext cx="1215015" cy="445867"/>
                </a:xfrm>
                <a:prstGeom prst="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Arrow: Right 34"/>
                <p:cNvSpPr/>
                <p:nvPr/>
              </p:nvSpPr>
              <p:spPr>
                <a:xfrm>
                  <a:off x="8335618" y="3862774"/>
                  <a:ext cx="1215015" cy="445867"/>
                </a:xfrm>
                <a:prstGeom prst="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Arrow: Right 35"/>
                <p:cNvSpPr/>
                <p:nvPr/>
              </p:nvSpPr>
              <p:spPr>
                <a:xfrm>
                  <a:off x="9395792" y="3862773"/>
                  <a:ext cx="1215015" cy="445867"/>
                </a:xfrm>
                <a:prstGeom prst="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Rectangle 23"/>
              <p:cNvSpPr/>
              <p:nvPr/>
            </p:nvSpPr>
            <p:spPr>
              <a:xfrm>
                <a:off x="4094922" y="3619067"/>
                <a:ext cx="940904" cy="940904"/>
              </a:xfrm>
              <a:prstGeom prst="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5155096" y="3619067"/>
                <a:ext cx="940904" cy="940904"/>
              </a:xfrm>
              <a:prstGeom prst="rect">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BLOCK</a:t>
                </a:r>
                <a:endParaRPr lang="en-US" dirty="0"/>
              </a:p>
            </p:txBody>
          </p:sp>
          <p:sp>
            <p:nvSpPr>
              <p:cNvPr id="26" name="Rectangle 25"/>
              <p:cNvSpPr/>
              <p:nvPr/>
            </p:nvSpPr>
            <p:spPr>
              <a:xfrm>
                <a:off x="6215270" y="3619067"/>
                <a:ext cx="940904" cy="940904"/>
              </a:xfrm>
              <a:prstGeom prst="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7275444" y="3619067"/>
                <a:ext cx="940904" cy="940904"/>
              </a:xfrm>
              <a:prstGeom prst="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8335618" y="3619067"/>
                <a:ext cx="940904" cy="940904"/>
              </a:xfrm>
              <a:prstGeom prst="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9395792" y="3619067"/>
                <a:ext cx="940904" cy="940904"/>
              </a:xfrm>
              <a:prstGeom prst="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10455966" y="3619067"/>
                <a:ext cx="940904" cy="940904"/>
              </a:xfrm>
              <a:prstGeom prst="rect">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5" name="Straight Connector 14"/>
            <p:cNvCxnSpPr/>
            <p:nvPr/>
          </p:nvCxnSpPr>
          <p:spPr>
            <a:xfrm flipV="1">
              <a:off x="3290607" y="3384706"/>
              <a:ext cx="7635811" cy="1"/>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9862076" y="3384706"/>
              <a:ext cx="0" cy="234361"/>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V="1">
              <a:off x="6703463" y="3384706"/>
              <a:ext cx="0" cy="234361"/>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V="1">
              <a:off x="4579695" y="3384706"/>
              <a:ext cx="0" cy="234361"/>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10505178" y="3067532"/>
              <a:ext cx="868680" cy="368300"/>
            </a:xfrm>
            <a:prstGeom prst="rect">
              <a:avLst/>
            </a:prstGeom>
            <a:noFill/>
          </p:spPr>
          <p:txBody>
            <a:bodyPr wrap="none" rtlCol="0">
              <a:spAutoFit/>
            </a:bodyPr>
            <a:lstStyle/>
            <a:p>
              <a:pPr algn="ctr"/>
              <a:r>
                <a:rPr lang="zh-CN" altLang="en-US" dirty="0">
                  <a:ea typeface="宋体" panose="02010600030101010101" pitchFamily="2" charset="-122"/>
                </a:rPr>
                <a:t>当前的</a:t>
              </a:r>
              <a:endParaRPr lang="zh-CN" altLang="en-US" dirty="0">
                <a:ea typeface="宋体" panose="02010600030101010101" pitchFamily="2" charset="-122"/>
              </a:endParaRPr>
            </a:p>
          </p:txBody>
        </p:sp>
        <p:sp>
          <p:nvSpPr>
            <p:cNvPr id="22" name="TextBox 21"/>
            <p:cNvSpPr txBox="1"/>
            <p:nvPr/>
          </p:nvSpPr>
          <p:spPr>
            <a:xfrm>
              <a:off x="3901308" y="3067532"/>
              <a:ext cx="868680" cy="368300"/>
            </a:xfrm>
            <a:prstGeom prst="rect">
              <a:avLst/>
            </a:prstGeom>
            <a:noFill/>
          </p:spPr>
          <p:txBody>
            <a:bodyPr wrap="none" rtlCol="0">
              <a:spAutoFit/>
            </a:bodyPr>
            <a:lstStyle/>
            <a:p>
              <a:pPr algn="ctr"/>
              <a:r>
                <a:rPr lang="zh-CN" altLang="en-US" dirty="0">
                  <a:ea typeface="宋体" panose="02010600030101010101" pitchFamily="2" charset="-122"/>
                </a:rPr>
                <a:t>以前的</a:t>
              </a:r>
              <a:endParaRPr lang="zh-CN" altLang="en-US" dirty="0">
                <a:ea typeface="宋体" panose="02010600030101010101" pitchFamily="2" charset="-122"/>
              </a:endParaRPr>
            </a:p>
          </p:txBody>
        </p:sp>
      </p:gr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7629" y="340886"/>
            <a:ext cx="1097899" cy="989241"/>
          </a:xfrm>
          <a:prstGeom prst="rect">
            <a:avLst/>
          </a:prstGeom>
        </p:spPr>
      </p:pic>
      <p:sp>
        <p:nvSpPr>
          <p:cNvPr id="37" name="TextBox 36"/>
          <p:cNvSpPr txBox="1"/>
          <p:nvPr/>
        </p:nvSpPr>
        <p:spPr>
          <a:xfrm>
            <a:off x="611065" y="1445628"/>
            <a:ext cx="690880" cy="245110"/>
          </a:xfrm>
          <a:prstGeom prst="rect">
            <a:avLst/>
          </a:prstGeom>
          <a:noFill/>
        </p:spPr>
        <p:txBody>
          <a:bodyPr wrap="none" rtlCol="0">
            <a:spAutoFit/>
          </a:bodyPr>
          <a:lstStyle/>
          <a:p>
            <a:r>
              <a:rPr lang="zh-CN" altLang="en-US" sz="1000" dirty="0">
                <a:ea typeface="宋体" panose="02010600030101010101" pitchFamily="2" charset="-122"/>
              </a:rPr>
              <a:t>去中心化</a:t>
            </a:r>
            <a:endParaRPr lang="zh-CN" altLang="en-US" sz="1000" dirty="0">
              <a:ea typeface="宋体" panose="02010600030101010101" pitchFamily="2" charset="-122"/>
            </a:endParaRPr>
          </a:p>
        </p:txBody>
      </p:sp>
      <p:sp>
        <p:nvSpPr>
          <p:cNvPr id="38" name="TextBox 37"/>
          <p:cNvSpPr txBox="1"/>
          <p:nvPr/>
        </p:nvSpPr>
        <p:spPr>
          <a:xfrm>
            <a:off x="2857597" y="5264366"/>
            <a:ext cx="4167505" cy="1198880"/>
          </a:xfrm>
          <a:prstGeom prst="rect">
            <a:avLst/>
          </a:prstGeom>
          <a:noFill/>
        </p:spPr>
        <p:txBody>
          <a:bodyPr wrap="none" rtlCol="0">
            <a:spAutoFit/>
          </a:bodyPr>
          <a:lstStyle/>
          <a:p>
            <a:r>
              <a:rPr lang="zh-CN" altLang="en-US" dirty="0">
                <a:ea typeface="宋体" panose="02010600030101010101" pitchFamily="2" charset="-122"/>
              </a:rPr>
              <a:t>交易</a:t>
            </a:r>
            <a:r>
              <a:rPr lang="en-US" altLang="zh-CN" dirty="0">
                <a:ea typeface="宋体" panose="02010600030101010101" pitchFamily="2" charset="-122"/>
              </a:rPr>
              <a:t>ID</a:t>
            </a:r>
            <a:r>
              <a:rPr lang="en-US" dirty="0"/>
              <a:t>: wgis85cissajr5da7wz3fcnqnhift</a:t>
            </a:r>
            <a:endParaRPr lang="en-US" dirty="0"/>
          </a:p>
          <a:p>
            <a:r>
              <a:rPr lang="zh-CN" altLang="en-US" dirty="0">
                <a:ea typeface="宋体" panose="02010600030101010101" pitchFamily="2" charset="-122"/>
              </a:rPr>
              <a:t>发送者</a:t>
            </a:r>
            <a:r>
              <a:rPr lang="en-US" dirty="0"/>
              <a:t>: w3fn5ujfm3d3r975qjd35jrwd4k5q</a:t>
            </a:r>
            <a:endParaRPr lang="en-US" dirty="0"/>
          </a:p>
          <a:p>
            <a:r>
              <a:rPr lang="zh-CN" altLang="en-US" dirty="0">
                <a:ea typeface="宋体" panose="02010600030101010101" pitchFamily="2" charset="-122"/>
              </a:rPr>
              <a:t>接受者</a:t>
            </a:r>
            <a:r>
              <a:rPr lang="en-US" dirty="0"/>
              <a:t>: nftic5k8sf4j598wf357jw38956659</a:t>
            </a:r>
            <a:endParaRPr lang="en-US" dirty="0"/>
          </a:p>
          <a:p>
            <a:r>
              <a:rPr lang="zh-CN" altLang="en-US" dirty="0">
                <a:ea typeface="宋体" panose="02010600030101010101" pitchFamily="2" charset="-122"/>
              </a:rPr>
              <a:t>金额</a:t>
            </a:r>
            <a:r>
              <a:rPr lang="en-US" dirty="0"/>
              <a:t>: 10 BTC</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1"/>
          <a:srcRect r="12915"/>
          <a:stretch>
            <a:fillRect/>
          </a:stretch>
        </p:blipFill>
        <p:spPr>
          <a:xfrm>
            <a:off x="-1" y="0"/>
            <a:ext cx="12192001" cy="6858000"/>
          </a:xfrm>
          <a:prstGeom prst="rect">
            <a:avLst/>
          </a:prstGeom>
        </p:spPr>
      </p:pic>
      <p:sp>
        <p:nvSpPr>
          <p:cNvPr id="4" name="Oval 3"/>
          <p:cNvSpPr/>
          <p:nvPr/>
        </p:nvSpPr>
        <p:spPr>
          <a:xfrm>
            <a:off x="2801677" y="248110"/>
            <a:ext cx="6588643" cy="1559591"/>
          </a:xfrm>
          <a:prstGeom prst="ellipse">
            <a:avLst/>
          </a:prstGeom>
          <a:gradFill flip="none" rotWithShape="1">
            <a:gsLst>
              <a:gs pos="0">
                <a:schemeClr val="tx1"/>
              </a:gs>
              <a:gs pos="100000">
                <a:srgbClr val="183457">
                  <a:alpha val="60000"/>
                </a:srgbClr>
              </a:gs>
            </a:gsLst>
            <a:path path="rect">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pPr algn="ctr"/>
            <a:r>
              <a:rPr lang="zh-CN" altLang="en-US" b="1" dirty="0">
                <a:solidFill>
                  <a:srgbClr val="FFFFFF"/>
                </a:solidFill>
                <a:ea typeface="宋体" panose="02010600030101010101" pitchFamily="2" charset="-122"/>
              </a:rPr>
              <a:t>比特币不是隐私性的</a:t>
            </a:r>
            <a:r>
              <a:rPr lang="en-US" altLang="zh-CN" b="1" dirty="0">
                <a:solidFill>
                  <a:srgbClr val="FFFFFF"/>
                </a:solidFill>
                <a:ea typeface="宋体" panose="02010600030101010101" pitchFamily="2" charset="-122"/>
              </a:rPr>
              <a:t>!</a:t>
            </a:r>
            <a:r>
              <a:rPr lang="en-US" b="1" dirty="0">
                <a:solidFill>
                  <a:srgbClr val="FFFFFF"/>
                </a:solidFill>
              </a:rPr>
              <a:t>!</a:t>
            </a:r>
            <a:endParaRPr lang="en-US" b="1" dirty="0">
              <a:solidFill>
                <a:srgbClr val="FFFFFF"/>
              </a:solidFill>
            </a:endParaRPr>
          </a:p>
        </p:txBody>
      </p:sp>
      <p:sp>
        <p:nvSpPr>
          <p:cNvPr id="5" name="Rectangle 4"/>
          <p:cNvSpPr/>
          <p:nvPr/>
        </p:nvSpPr>
        <p:spPr>
          <a:xfrm>
            <a:off x="11493795" y="5560828"/>
            <a:ext cx="698205" cy="999460"/>
          </a:xfrm>
          <a:prstGeom prst="rect">
            <a:avLst/>
          </a:prstGeom>
          <a:solidFill>
            <a:srgbClr val="1834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rotWithShape="1">
          <a:blip r:embed="rId1"/>
          <a:srcRect l="89302" t="1959" r="843" b="79106"/>
          <a:stretch>
            <a:fillRect/>
          </a:stretch>
        </p:blipFill>
        <p:spPr>
          <a:xfrm>
            <a:off x="106326" y="5727190"/>
            <a:ext cx="1201481" cy="113081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57"/>
          <p:cNvGrpSpPr/>
          <p:nvPr/>
        </p:nvGrpSpPr>
        <p:grpSpPr>
          <a:xfrm>
            <a:off x="8761038" y="2562787"/>
            <a:ext cx="683478" cy="685460"/>
            <a:chOff x="8070456" y="1782897"/>
            <a:chExt cx="683478" cy="685460"/>
          </a:xfrm>
        </p:grpSpPr>
        <p:pic>
          <p:nvPicPr>
            <p:cNvPr id="59" name="Picture 6" descr="Image result for bitcoin"/>
            <p:cNvPicPr>
              <a:picLocks noChangeAspect="1" noChangeArrowheads="1"/>
            </p:cNvPicPr>
            <p:nvPr/>
          </p:nvPicPr>
          <p:blipFill rotWithShape="1">
            <a:blip r:embed="rId1">
              <a:duotone>
                <a:prstClr val="black"/>
                <a:schemeClr val="accent6">
                  <a:tint val="45000"/>
                  <a:satMod val="400000"/>
                </a:schemeClr>
              </a:duotone>
              <a:extLst>
                <a:ext uri="{28A0092B-C50C-407E-A947-70E740481C1C}">
                  <a14:useLocalDpi xmlns:a14="http://schemas.microsoft.com/office/drawing/2010/main" val="0"/>
                </a:ext>
              </a:extLst>
            </a:blip>
            <a:srcRect r="47338"/>
            <a:stretch>
              <a:fillRect/>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60" name="Picture 6" descr="Image result for bitcoin"/>
            <p:cNvPicPr>
              <a:picLocks noChangeAspect="1" noChangeArrowheads="1"/>
            </p:cNvPicPr>
            <p:nvPr/>
          </p:nvPicPr>
          <p:blipFill rotWithShape="1">
            <a:blip r:embed="rId1">
              <a:duotone>
                <a:prstClr val="black"/>
                <a:schemeClr val="accent4">
                  <a:tint val="45000"/>
                  <a:satMod val="400000"/>
                </a:schemeClr>
              </a:duotone>
              <a:extLst>
                <a:ext uri="{28A0092B-C50C-407E-A947-70E740481C1C}">
                  <a14:useLocalDpi xmlns:a14="http://schemas.microsoft.com/office/drawing/2010/main" val="0"/>
                </a:ext>
              </a:extLst>
            </a:blip>
            <a:srcRect l="52412"/>
            <a:stretch>
              <a:fill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6" descr="Image result for bitcoin"/>
            <p:cNvPicPr>
              <a:picLocks noChangeAspect="1" noChangeArrowheads="1"/>
            </p:cNvPicPr>
            <p:nvPr/>
          </p:nvPicPr>
          <p:blipFill rotWithShape="1">
            <a:blip r:embed="rId1">
              <a:extLst>
                <a:ext uri="{28A0092B-C50C-407E-A947-70E740481C1C}">
                  <a14:useLocalDpi xmlns:a14="http://schemas.microsoft.com/office/drawing/2010/main" val="0"/>
                </a:ext>
              </a:extLst>
            </a:blip>
            <a:srcRect t="50679" r="47588"/>
            <a:stretch>
              <a:fill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62" name="Picture 6" descr="Image result for bitcoin"/>
            <p:cNvPicPr>
              <a:picLocks noChangeAspect="1" noChangeArrowheads="1"/>
            </p:cNvPicPr>
            <p:nvPr/>
          </p:nvPicPr>
          <p:blipFill rotWithShape="1">
            <a:blip r:embed="rId1">
              <a:duotone>
                <a:prstClr val="black"/>
                <a:schemeClr val="accent1">
                  <a:tint val="45000"/>
                  <a:satMod val="400000"/>
                </a:schemeClr>
              </a:duotone>
              <a:extLst>
                <a:ext uri="{28A0092B-C50C-407E-A947-70E740481C1C}">
                  <a14:useLocalDpi xmlns:a14="http://schemas.microsoft.com/office/drawing/2010/main" val="0"/>
                </a:ext>
              </a:extLst>
            </a:blip>
            <a:srcRect l="52287" t="49679"/>
            <a:stretch>
              <a:fill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9" name="Group 68"/>
          <p:cNvGrpSpPr/>
          <p:nvPr/>
        </p:nvGrpSpPr>
        <p:grpSpPr>
          <a:xfrm>
            <a:off x="8758691" y="3502047"/>
            <a:ext cx="683478" cy="685460"/>
            <a:chOff x="8070456" y="1782897"/>
            <a:chExt cx="683478" cy="685460"/>
          </a:xfrm>
        </p:grpSpPr>
        <p:pic>
          <p:nvPicPr>
            <p:cNvPr id="70" name="Picture 6" descr="Image result for bitcoin"/>
            <p:cNvPicPr>
              <a:picLocks noChangeAspect="1" noChangeArrowheads="1"/>
            </p:cNvPicPr>
            <p:nvPr/>
          </p:nvPicPr>
          <p:blipFill rotWithShape="1">
            <a:blip r:embed="rId1">
              <a:extLst>
                <a:ext uri="{28A0092B-C50C-407E-A947-70E740481C1C}">
                  <a14:useLocalDpi xmlns:a14="http://schemas.microsoft.com/office/drawing/2010/main" val="0"/>
                </a:ext>
              </a:extLst>
            </a:blip>
            <a:srcRect r="47338"/>
            <a:stretch>
              <a:fillRect/>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71" name="Picture 6" descr="Image result for bitcoin"/>
            <p:cNvPicPr>
              <a:picLocks noChangeAspect="1" noChangeArrowheads="1"/>
            </p:cNvPicPr>
            <p:nvPr/>
          </p:nvPicPr>
          <p:blipFill rotWithShape="1">
            <a:blip r:embed="rId1">
              <a:duotone>
                <a:prstClr val="black"/>
                <a:schemeClr val="accent6">
                  <a:tint val="45000"/>
                  <a:satMod val="400000"/>
                </a:schemeClr>
              </a:duotone>
              <a:extLst>
                <a:ext uri="{28A0092B-C50C-407E-A947-70E740481C1C}">
                  <a14:useLocalDpi xmlns:a14="http://schemas.microsoft.com/office/drawing/2010/main" val="0"/>
                </a:ext>
              </a:extLst>
            </a:blip>
            <a:srcRect l="52412"/>
            <a:stretch>
              <a:fill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72" name="Picture 6" descr="Image result for bitcoin"/>
            <p:cNvPicPr>
              <a:picLocks noChangeAspect="1" noChangeArrowheads="1"/>
            </p:cNvPicPr>
            <p:nvPr/>
          </p:nvPicPr>
          <p:blipFill rotWithShape="1">
            <a:blip r:embed="rId1">
              <a:duotone>
                <a:prstClr val="black"/>
                <a:schemeClr val="accent1">
                  <a:tint val="45000"/>
                  <a:satMod val="400000"/>
                </a:schemeClr>
              </a:duotone>
              <a:extLst>
                <a:ext uri="{28A0092B-C50C-407E-A947-70E740481C1C}">
                  <a14:useLocalDpi xmlns:a14="http://schemas.microsoft.com/office/drawing/2010/main" val="0"/>
                </a:ext>
              </a:extLst>
            </a:blip>
            <a:srcRect t="50679" r="47588"/>
            <a:stretch>
              <a:fill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6" descr="Image result for bitcoin"/>
            <p:cNvPicPr>
              <a:picLocks noChangeAspect="1" noChangeArrowheads="1"/>
            </p:cNvPicPr>
            <p:nvPr/>
          </p:nvPicPr>
          <p:blipFill rotWithShape="1">
            <a:blip r:embed="rId1">
              <a:duotone>
                <a:prstClr val="black"/>
                <a:schemeClr val="accent4">
                  <a:tint val="45000"/>
                  <a:satMod val="400000"/>
                </a:schemeClr>
              </a:duotone>
              <a:extLst>
                <a:ext uri="{28A0092B-C50C-407E-A947-70E740481C1C}">
                  <a14:useLocalDpi xmlns:a14="http://schemas.microsoft.com/office/drawing/2010/main" val="0"/>
                </a:ext>
              </a:extLst>
            </a:blip>
            <a:srcRect l="52287" t="49679"/>
            <a:stretch>
              <a:fill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4" name="Group 73"/>
          <p:cNvGrpSpPr/>
          <p:nvPr/>
        </p:nvGrpSpPr>
        <p:grpSpPr>
          <a:xfrm>
            <a:off x="8070456" y="4271683"/>
            <a:ext cx="683478" cy="685460"/>
            <a:chOff x="8070456" y="1782897"/>
            <a:chExt cx="683478" cy="685460"/>
          </a:xfrm>
        </p:grpSpPr>
        <p:pic>
          <p:nvPicPr>
            <p:cNvPr id="75" name="Picture 6" descr="Image result for bitcoin"/>
            <p:cNvPicPr>
              <a:picLocks noChangeAspect="1" noChangeArrowheads="1"/>
            </p:cNvPicPr>
            <p:nvPr/>
          </p:nvPicPr>
          <p:blipFill rotWithShape="1">
            <a:blip r:embed="rId1">
              <a:duotone>
                <a:prstClr val="black"/>
                <a:schemeClr val="accent1">
                  <a:tint val="45000"/>
                  <a:satMod val="400000"/>
                </a:schemeClr>
              </a:duotone>
              <a:extLst>
                <a:ext uri="{28A0092B-C50C-407E-A947-70E740481C1C}">
                  <a14:useLocalDpi xmlns:a14="http://schemas.microsoft.com/office/drawing/2010/main" val="0"/>
                </a:ext>
              </a:extLst>
            </a:blip>
            <a:srcRect r="47338"/>
            <a:stretch>
              <a:fillRect/>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6" descr="Image result for bitcoin"/>
            <p:cNvPicPr>
              <a:picLocks noChangeAspect="1" noChangeArrowheads="1"/>
            </p:cNvPicPr>
            <p:nvPr/>
          </p:nvPicPr>
          <p:blipFill rotWithShape="1">
            <a:blip r:embed="rId1">
              <a:extLst>
                <a:ext uri="{28A0092B-C50C-407E-A947-70E740481C1C}">
                  <a14:useLocalDpi xmlns:a14="http://schemas.microsoft.com/office/drawing/2010/main" val="0"/>
                </a:ext>
              </a:extLst>
            </a:blip>
            <a:srcRect l="52412"/>
            <a:stretch>
              <a:fill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6" descr="Image result for bitcoin"/>
            <p:cNvPicPr>
              <a:picLocks noChangeAspect="1" noChangeArrowheads="1"/>
            </p:cNvPicPr>
            <p:nvPr/>
          </p:nvPicPr>
          <p:blipFill rotWithShape="1">
            <a:blip r:embed="rId1">
              <a:duotone>
                <a:prstClr val="black"/>
                <a:schemeClr val="accent4">
                  <a:tint val="45000"/>
                  <a:satMod val="400000"/>
                </a:schemeClr>
              </a:duotone>
              <a:extLst>
                <a:ext uri="{28A0092B-C50C-407E-A947-70E740481C1C}">
                  <a14:useLocalDpi xmlns:a14="http://schemas.microsoft.com/office/drawing/2010/main" val="0"/>
                </a:ext>
              </a:extLst>
            </a:blip>
            <a:srcRect t="50679" r="47588"/>
            <a:stretch>
              <a:fill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78" name="Picture 6" descr="Image result for bitcoin"/>
            <p:cNvPicPr>
              <a:picLocks noChangeAspect="1" noChangeArrowheads="1"/>
            </p:cNvPicPr>
            <p:nvPr/>
          </p:nvPicPr>
          <p:blipFill rotWithShape="1">
            <a:blip r:embed="rId1">
              <a:duotone>
                <a:prstClr val="black"/>
                <a:schemeClr val="accent6">
                  <a:tint val="45000"/>
                  <a:satMod val="400000"/>
                </a:schemeClr>
              </a:duotone>
              <a:extLst>
                <a:ext uri="{28A0092B-C50C-407E-A947-70E740481C1C}">
                  <a14:useLocalDpi xmlns:a14="http://schemas.microsoft.com/office/drawing/2010/main" val="0"/>
                </a:ext>
              </a:extLst>
            </a:blip>
            <a:srcRect l="52287" t="49679"/>
            <a:stretch>
              <a:fill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56" name="Straight Connector 55"/>
          <p:cNvCxnSpPr/>
          <p:nvPr/>
        </p:nvCxnSpPr>
        <p:spPr>
          <a:xfrm>
            <a:off x="1788689" y="3364464"/>
            <a:ext cx="8614611"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Cloud 30"/>
          <p:cNvSpPr/>
          <p:nvPr/>
        </p:nvSpPr>
        <p:spPr>
          <a:xfrm>
            <a:off x="3542701" y="4721842"/>
            <a:ext cx="5138667" cy="2662991"/>
          </a:xfrm>
          <a:prstGeom prst="cloud">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pPr algn="ctr"/>
            <a:r>
              <a:rPr lang="zh-CN" altLang="en-US" b="1" dirty="0">
                <a:ea typeface="宋体" panose="02010600030101010101" pitchFamily="2" charset="-122"/>
              </a:rPr>
              <a:t>增强比特币的隐私性</a:t>
            </a:r>
            <a:endParaRPr lang="zh-CN" altLang="en-US" b="1" dirty="0">
              <a:ea typeface="宋体" panose="02010600030101010101" pitchFamily="2" charset="-122"/>
            </a:endParaRPr>
          </a:p>
        </p:txBody>
      </p:sp>
      <p:sp>
        <p:nvSpPr>
          <p:cNvPr id="4" name="Flowchart: Manual Operation 3"/>
          <p:cNvSpPr/>
          <p:nvPr/>
        </p:nvSpPr>
        <p:spPr>
          <a:xfrm rot="10800000">
            <a:off x="4569564" y="4957010"/>
            <a:ext cx="3052868" cy="1155029"/>
          </a:xfrm>
          <a:prstGeom prst="flowChartManualOperation">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5743072" y="5127206"/>
            <a:ext cx="705852" cy="70585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lowchart: Alternate Process 8"/>
          <p:cNvSpPr/>
          <p:nvPr/>
        </p:nvSpPr>
        <p:spPr>
          <a:xfrm rot="2208729">
            <a:off x="5823284" y="5432006"/>
            <a:ext cx="545429" cy="96253"/>
          </a:xfrm>
          <a:prstGeom prst="flowChartAlternate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5638797" y="2057935"/>
            <a:ext cx="914400" cy="12833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8" name="Picture 6" descr="Image result for bitcoin"/>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527566" y="1780790"/>
            <a:ext cx="682625" cy="68262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6" descr="Image result for bitcoin"/>
          <p:cNvPicPr>
            <a:picLocks noChangeAspect="1" noChangeArrowheads="1"/>
          </p:cNvPicPr>
          <p:nvPr/>
        </p:nvPicPr>
        <p:blipFill>
          <a:blip r:embed="rId1">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2756291" y="2564205"/>
            <a:ext cx="682625" cy="68262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6" descr="Image result for bitcoin"/>
          <p:cNvPicPr>
            <a:picLocks noChangeAspect="1" noChangeArrowheads="1"/>
          </p:cNvPicPr>
          <p:nvPr/>
        </p:nvPicPr>
        <p:blipFill>
          <a:blip r:embed="rId1">
            <a:duotone>
              <a:prstClr val="black"/>
              <a:schemeClr val="accent4">
                <a:tint val="45000"/>
                <a:satMod val="400000"/>
              </a:schemeClr>
            </a:duotone>
            <a:extLst>
              <a:ext uri="{28A0092B-C50C-407E-A947-70E740481C1C}">
                <a14:useLocalDpi xmlns:a14="http://schemas.microsoft.com/office/drawing/2010/main" val="0"/>
              </a:ext>
            </a:extLst>
          </a:blip>
          <a:srcRect/>
          <a:stretch>
            <a:fillRect/>
          </a:stretch>
        </p:blipFill>
        <p:spPr bwMode="auto">
          <a:xfrm>
            <a:off x="2756290" y="3503478"/>
            <a:ext cx="682625" cy="68262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6" descr="Image result for bitcoin"/>
          <p:cNvPicPr>
            <a:picLocks noChangeAspect="1" noChangeArrowheads="1"/>
          </p:cNvPicPr>
          <p:nvPr/>
        </p:nvPicPr>
        <p:blipFill>
          <a:blip r:embed="rId1">
            <a:duotone>
              <a:prstClr val="black"/>
              <a:schemeClr val="accent6">
                <a:tint val="45000"/>
                <a:satMod val="400000"/>
              </a:schemeClr>
            </a:duotone>
            <a:extLst>
              <a:ext uri="{28A0092B-C50C-407E-A947-70E740481C1C}">
                <a14:useLocalDpi xmlns:a14="http://schemas.microsoft.com/office/drawing/2010/main" val="0"/>
              </a:ext>
            </a:extLst>
          </a:blip>
          <a:srcRect/>
          <a:stretch>
            <a:fillRect/>
          </a:stretch>
        </p:blipFill>
        <p:spPr bwMode="auto">
          <a:xfrm>
            <a:off x="3527566" y="4274385"/>
            <a:ext cx="682625" cy="682625"/>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p:nvSpPr>
        <p:spPr>
          <a:xfrm>
            <a:off x="4569563" y="6128082"/>
            <a:ext cx="3052869" cy="374904"/>
          </a:xfrm>
          <a:prstGeom prst="rect">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4655532" y="6224094"/>
            <a:ext cx="182880" cy="1828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4569563" y="6502986"/>
            <a:ext cx="3052869" cy="374904"/>
          </a:xfrm>
          <a:prstGeom prst="rect">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4655532" y="6598998"/>
            <a:ext cx="182880" cy="1828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5123319" y="6245129"/>
            <a:ext cx="1945356" cy="140810"/>
          </a:xfrm>
          <a:prstGeom prst="rect">
            <a:avLst/>
          </a:prstGeom>
          <a:solidFill>
            <a:srgbClr val="AFAB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5123319" y="6615694"/>
            <a:ext cx="1945356" cy="140810"/>
          </a:xfrm>
          <a:prstGeom prst="rect">
            <a:avLst/>
          </a:prstGeom>
          <a:solidFill>
            <a:srgbClr val="AFAB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p:cNvCxnSpPr/>
          <p:nvPr/>
        </p:nvCxnSpPr>
        <p:spPr>
          <a:xfrm>
            <a:off x="1804733" y="4226258"/>
            <a:ext cx="8614611"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804730" y="2531284"/>
            <a:ext cx="8614611"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 name="Flowchart: Alternate Process 4"/>
          <p:cNvSpPr/>
          <p:nvPr/>
        </p:nvSpPr>
        <p:spPr>
          <a:xfrm>
            <a:off x="5237746" y="2149642"/>
            <a:ext cx="1716505" cy="2807368"/>
          </a:xfrm>
          <a:prstGeom prst="flowChartAlternate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rot="1761175">
            <a:off x="4239905" y="2512135"/>
            <a:ext cx="914400" cy="157586"/>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ight Arrow 21"/>
          <p:cNvSpPr/>
          <p:nvPr/>
        </p:nvSpPr>
        <p:spPr>
          <a:xfrm rot="19869766">
            <a:off x="4238525" y="4153227"/>
            <a:ext cx="914400" cy="157586"/>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ight Arrow 22"/>
          <p:cNvSpPr/>
          <p:nvPr/>
        </p:nvSpPr>
        <p:spPr>
          <a:xfrm rot="495292">
            <a:off x="3523712" y="3000685"/>
            <a:ext cx="1554480" cy="157586"/>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Arrow 23"/>
          <p:cNvSpPr/>
          <p:nvPr/>
        </p:nvSpPr>
        <p:spPr>
          <a:xfrm rot="21140983">
            <a:off x="3512328" y="3584434"/>
            <a:ext cx="1554480" cy="157586"/>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ight Arrow 24"/>
          <p:cNvSpPr/>
          <p:nvPr/>
        </p:nvSpPr>
        <p:spPr>
          <a:xfrm rot="9270913" flipH="1">
            <a:off x="7121987" y="2516237"/>
            <a:ext cx="914400" cy="157586"/>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ight Arrow 25"/>
          <p:cNvSpPr/>
          <p:nvPr/>
        </p:nvSpPr>
        <p:spPr>
          <a:xfrm rot="12417004" flipH="1">
            <a:off x="7120607" y="4153225"/>
            <a:ext cx="914400" cy="157586"/>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ight Arrow 26"/>
          <p:cNvSpPr/>
          <p:nvPr/>
        </p:nvSpPr>
        <p:spPr>
          <a:xfrm rot="10267143" flipH="1">
            <a:off x="7161609" y="2984972"/>
            <a:ext cx="1554480" cy="157586"/>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Arrow 27"/>
          <p:cNvSpPr/>
          <p:nvPr/>
        </p:nvSpPr>
        <p:spPr>
          <a:xfrm rot="11358295" flipH="1">
            <a:off x="7150225" y="3587771"/>
            <a:ext cx="1554480" cy="157586"/>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20560" y="4680572"/>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6720560" y="4461642"/>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721176" y="4236593"/>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21176" y="4020735"/>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6588491" y="3796883"/>
            <a:ext cx="365760"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6716995" y="3570433"/>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6716995" y="3351503"/>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p:cNvSpPr/>
          <p:nvPr/>
        </p:nvSpPr>
        <p:spPr>
          <a:xfrm>
            <a:off x="6717611" y="3126454"/>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p:cNvSpPr/>
          <p:nvPr/>
        </p:nvSpPr>
        <p:spPr>
          <a:xfrm>
            <a:off x="6717611" y="2910596"/>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p:nvSpPr>
        <p:spPr>
          <a:xfrm>
            <a:off x="6584926" y="2686744"/>
            <a:ext cx="365760"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p:cNvSpPr/>
          <p:nvPr/>
        </p:nvSpPr>
        <p:spPr>
          <a:xfrm>
            <a:off x="6716995" y="2473527"/>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181597" y="2110950"/>
            <a:ext cx="1828800" cy="12833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p:cNvGrpSpPr/>
          <p:nvPr/>
        </p:nvGrpSpPr>
        <p:grpSpPr>
          <a:xfrm>
            <a:off x="8070456" y="1782897"/>
            <a:ext cx="683478" cy="685460"/>
            <a:chOff x="8070456" y="1782897"/>
            <a:chExt cx="683478" cy="685460"/>
          </a:xfrm>
        </p:grpSpPr>
        <p:pic>
          <p:nvPicPr>
            <p:cNvPr id="17" name="Picture 6" descr="Image result for bitcoin"/>
            <p:cNvPicPr>
              <a:picLocks noChangeAspect="1" noChangeArrowheads="1"/>
            </p:cNvPicPr>
            <p:nvPr/>
          </p:nvPicPr>
          <p:blipFill rotWithShape="1">
            <a:blip r:embed="rId1">
              <a:duotone>
                <a:prstClr val="black"/>
                <a:schemeClr val="accent4">
                  <a:tint val="45000"/>
                  <a:satMod val="400000"/>
                </a:schemeClr>
              </a:duotone>
              <a:extLst>
                <a:ext uri="{28A0092B-C50C-407E-A947-70E740481C1C}">
                  <a14:useLocalDpi xmlns:a14="http://schemas.microsoft.com/office/drawing/2010/main" val="0"/>
                </a:ext>
              </a:extLst>
            </a:blip>
            <a:srcRect r="47338"/>
            <a:stretch>
              <a:fillRect/>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6" descr="Image result for bitcoin"/>
            <p:cNvPicPr>
              <a:picLocks noChangeAspect="1" noChangeArrowheads="1"/>
            </p:cNvPicPr>
            <p:nvPr/>
          </p:nvPicPr>
          <p:blipFill rotWithShape="1">
            <a:blip r:embed="rId1">
              <a:duotone>
                <a:prstClr val="black"/>
                <a:schemeClr val="accent1">
                  <a:tint val="45000"/>
                  <a:satMod val="400000"/>
                </a:schemeClr>
              </a:duotone>
              <a:extLst>
                <a:ext uri="{28A0092B-C50C-407E-A947-70E740481C1C}">
                  <a14:useLocalDpi xmlns:a14="http://schemas.microsoft.com/office/drawing/2010/main" val="0"/>
                </a:ext>
              </a:extLst>
            </a:blip>
            <a:srcRect l="52412"/>
            <a:stretch>
              <a:fill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6" descr="Image result for bitcoin"/>
            <p:cNvPicPr>
              <a:picLocks noChangeAspect="1" noChangeArrowheads="1"/>
            </p:cNvPicPr>
            <p:nvPr/>
          </p:nvPicPr>
          <p:blipFill rotWithShape="1">
            <a:blip r:embed="rId1">
              <a:duotone>
                <a:prstClr val="black"/>
                <a:schemeClr val="accent6">
                  <a:tint val="45000"/>
                  <a:satMod val="400000"/>
                </a:schemeClr>
              </a:duotone>
              <a:extLst>
                <a:ext uri="{28A0092B-C50C-407E-A947-70E740481C1C}">
                  <a14:useLocalDpi xmlns:a14="http://schemas.microsoft.com/office/drawing/2010/main" val="0"/>
                </a:ext>
              </a:extLst>
            </a:blip>
            <a:srcRect t="50679" r="47588"/>
            <a:stretch>
              <a:fill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6" descr="Image result for bitcoin"/>
            <p:cNvPicPr>
              <a:picLocks noChangeAspect="1" noChangeArrowheads="1"/>
            </p:cNvPicPr>
            <p:nvPr/>
          </p:nvPicPr>
          <p:blipFill rotWithShape="1">
            <a:blip r:embed="rId1">
              <a:extLst>
                <a:ext uri="{28A0092B-C50C-407E-A947-70E740481C1C}">
                  <a14:useLocalDpi xmlns:a14="http://schemas.microsoft.com/office/drawing/2010/main" val="0"/>
                </a:ext>
              </a:extLst>
            </a:blip>
            <a:srcRect l="52287" t="49679"/>
            <a:stretch>
              <a:fill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500"/>
                                        <p:tgtEl>
                                          <p:spTgt spid="2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fade">
                                      <p:cBhvr>
                                        <p:cTn id="29" dur="500"/>
                                        <p:tgtEl>
                                          <p:spTgt spid="35"/>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3"/>
                                        </p:tgtEl>
                                        <p:attrNameLst>
                                          <p:attrName>style.visibility</p:attrName>
                                        </p:attrNameLst>
                                      </p:cBhvr>
                                      <p:to>
                                        <p:strVal val="visible"/>
                                      </p:to>
                                    </p:set>
                                    <p:animEffect transition="in" filter="fade">
                                      <p:cBhvr>
                                        <p:cTn id="32" dur="500"/>
                                        <p:tgtEl>
                                          <p:spTgt spid="33"/>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2"/>
                                        </p:tgtEl>
                                        <p:attrNameLst>
                                          <p:attrName>style.visibility</p:attrName>
                                        </p:attrNameLst>
                                      </p:cBhvr>
                                      <p:to>
                                        <p:strVal val="visible"/>
                                      </p:to>
                                    </p:set>
                                    <p:animEffect transition="in" filter="fade">
                                      <p:cBhvr>
                                        <p:cTn id="35" dur="500"/>
                                        <p:tgtEl>
                                          <p:spTgt spid="32"/>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fade">
                                      <p:cBhvr>
                                        <p:cTn id="38" dur="500"/>
                                        <p:tgtEl>
                                          <p:spTgt spid="6"/>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500"/>
                                        <p:tgtEl>
                                          <p:spTgt spid="12"/>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55"/>
                                        </p:tgtEl>
                                        <p:attrNameLst>
                                          <p:attrName>style.visibility</p:attrName>
                                        </p:attrNameLst>
                                      </p:cBhvr>
                                      <p:to>
                                        <p:strVal val="visible"/>
                                      </p:to>
                                    </p:set>
                                    <p:animEffect transition="in" filter="fade">
                                      <p:cBhvr>
                                        <p:cTn id="44" dur="500"/>
                                        <p:tgtEl>
                                          <p:spTgt spid="5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54"/>
                                        </p:tgtEl>
                                        <p:attrNameLst>
                                          <p:attrName>style.visibility</p:attrName>
                                        </p:attrNameLst>
                                      </p:cBhvr>
                                      <p:to>
                                        <p:strVal val="visible"/>
                                      </p:to>
                                    </p:set>
                                    <p:animEffect transition="in" filter="fade">
                                      <p:cBhvr>
                                        <p:cTn id="47" dur="500"/>
                                        <p:tgtEl>
                                          <p:spTgt spid="54"/>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4"/>
                                        </p:tgtEl>
                                        <p:attrNameLst>
                                          <p:attrName>style.visibility</p:attrName>
                                        </p:attrNameLst>
                                      </p:cBhvr>
                                      <p:to>
                                        <p:strVal val="visible"/>
                                      </p:to>
                                    </p:set>
                                    <p:animEffect transition="in" filter="fade">
                                      <p:cBhvr>
                                        <p:cTn id="50" dur="500"/>
                                        <p:tgtEl>
                                          <p:spTgt spid="34"/>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1"/>
                                        </p:tgtEl>
                                        <p:attrNameLst>
                                          <p:attrName>style.visibility</p:attrName>
                                        </p:attrNameLst>
                                      </p:cBhvr>
                                      <p:to>
                                        <p:strVal val="visible"/>
                                      </p:to>
                                    </p:set>
                                    <p:animEffect transition="in" filter="fade">
                                      <p:cBhvr>
                                        <p:cTn id="53" dur="500"/>
                                        <p:tgtEl>
                                          <p:spTgt spid="31"/>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42"/>
                                        </p:tgtEl>
                                        <p:attrNameLst>
                                          <p:attrName>style.visibility</p:attrName>
                                        </p:attrNameLst>
                                      </p:cBhvr>
                                      <p:to>
                                        <p:strVal val="visible"/>
                                      </p:to>
                                    </p:set>
                                    <p:animEffect transition="in" filter="fade">
                                      <p:cBhvr>
                                        <p:cTn id="56" dur="500"/>
                                        <p:tgtEl>
                                          <p:spTgt spid="42"/>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5"/>
                                        </p:tgtEl>
                                        <p:attrNameLst>
                                          <p:attrName>style.visibility</p:attrName>
                                        </p:attrNameLst>
                                      </p:cBhvr>
                                      <p:to>
                                        <p:strVal val="visible"/>
                                      </p:to>
                                    </p:set>
                                    <p:animEffect transition="in" filter="fade">
                                      <p:cBhvr>
                                        <p:cTn id="59" dur="500"/>
                                        <p:tgtEl>
                                          <p:spTgt spid="5"/>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45"/>
                                        </p:tgtEl>
                                        <p:attrNameLst>
                                          <p:attrName>style.visibility</p:attrName>
                                        </p:attrNameLst>
                                      </p:cBhvr>
                                      <p:to>
                                        <p:strVal val="visible"/>
                                      </p:to>
                                    </p:set>
                                    <p:animEffect transition="in" filter="fade">
                                      <p:cBhvr>
                                        <p:cTn id="62" dur="500"/>
                                        <p:tgtEl>
                                          <p:spTgt spid="45"/>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43"/>
                                        </p:tgtEl>
                                        <p:attrNameLst>
                                          <p:attrName>style.visibility</p:attrName>
                                        </p:attrNameLst>
                                      </p:cBhvr>
                                      <p:to>
                                        <p:strVal val="visible"/>
                                      </p:to>
                                    </p:set>
                                    <p:animEffect transition="in" filter="fade">
                                      <p:cBhvr>
                                        <p:cTn id="65" dur="500"/>
                                        <p:tgtEl>
                                          <p:spTgt spid="43"/>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44"/>
                                        </p:tgtEl>
                                        <p:attrNameLst>
                                          <p:attrName>style.visibility</p:attrName>
                                        </p:attrNameLst>
                                      </p:cBhvr>
                                      <p:to>
                                        <p:strVal val="visible"/>
                                      </p:to>
                                    </p:set>
                                    <p:animEffect transition="in" filter="fade">
                                      <p:cBhvr>
                                        <p:cTn id="68" dur="500"/>
                                        <p:tgtEl>
                                          <p:spTgt spid="44"/>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52"/>
                                        </p:tgtEl>
                                        <p:attrNameLst>
                                          <p:attrName>style.visibility</p:attrName>
                                        </p:attrNameLst>
                                      </p:cBhvr>
                                      <p:to>
                                        <p:strVal val="visible"/>
                                      </p:to>
                                    </p:set>
                                    <p:animEffect transition="in" filter="fade">
                                      <p:cBhvr>
                                        <p:cTn id="71" dur="500"/>
                                        <p:tgtEl>
                                          <p:spTgt spid="52"/>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57"/>
                                        </p:tgtEl>
                                        <p:attrNameLst>
                                          <p:attrName>style.visibility</p:attrName>
                                        </p:attrNameLst>
                                      </p:cBhvr>
                                      <p:to>
                                        <p:strVal val="visible"/>
                                      </p:to>
                                    </p:set>
                                    <p:animEffect transition="in" filter="fade">
                                      <p:cBhvr>
                                        <p:cTn id="74" dur="500"/>
                                        <p:tgtEl>
                                          <p:spTgt spid="57"/>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51"/>
                                        </p:tgtEl>
                                        <p:attrNameLst>
                                          <p:attrName>style.visibility</p:attrName>
                                        </p:attrNameLst>
                                      </p:cBhvr>
                                      <p:to>
                                        <p:strVal val="visible"/>
                                      </p:to>
                                    </p:set>
                                    <p:animEffect transition="in" filter="fade">
                                      <p:cBhvr>
                                        <p:cTn id="77" dur="500"/>
                                        <p:tgtEl>
                                          <p:spTgt spid="51"/>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53"/>
                                        </p:tgtEl>
                                        <p:attrNameLst>
                                          <p:attrName>style.visibility</p:attrName>
                                        </p:attrNameLst>
                                      </p:cBhvr>
                                      <p:to>
                                        <p:strVal val="visible"/>
                                      </p:to>
                                    </p:set>
                                    <p:animEffect transition="in" filter="fade">
                                      <p:cBhvr>
                                        <p:cTn id="80" dur="500"/>
                                        <p:tgtEl>
                                          <p:spTgt spid="53"/>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nodeType="clickEffect">
                                  <p:stCondLst>
                                    <p:cond delay="0"/>
                                  </p:stCondLst>
                                  <p:childTnLst>
                                    <p:set>
                                      <p:cBhvr>
                                        <p:cTn id="84" dur="1" fill="hold">
                                          <p:stCondLst>
                                            <p:cond delay="0"/>
                                          </p:stCondLst>
                                        </p:cTn>
                                        <p:tgtEl>
                                          <p:spTgt spid="3078"/>
                                        </p:tgtEl>
                                        <p:attrNameLst>
                                          <p:attrName>style.visibility</p:attrName>
                                        </p:attrNameLst>
                                      </p:cBhvr>
                                      <p:to>
                                        <p:strVal val="visible"/>
                                      </p:to>
                                    </p:set>
                                    <p:animEffect transition="in" filter="fade">
                                      <p:cBhvr>
                                        <p:cTn id="85" dur="500"/>
                                        <p:tgtEl>
                                          <p:spTgt spid="3078"/>
                                        </p:tgtEl>
                                      </p:cBhvr>
                                    </p:animEffect>
                                  </p:childTnLst>
                                </p:cTn>
                              </p:par>
                              <p:par>
                                <p:cTn id="86" presetID="10" presetClass="entr" presetSubtype="0" fill="hold" nodeType="withEffect">
                                  <p:stCondLst>
                                    <p:cond delay="0"/>
                                  </p:stCondLst>
                                  <p:childTnLst>
                                    <p:set>
                                      <p:cBhvr>
                                        <p:cTn id="87" dur="1" fill="hold">
                                          <p:stCondLst>
                                            <p:cond delay="0"/>
                                          </p:stCondLst>
                                        </p:cTn>
                                        <p:tgtEl>
                                          <p:spTgt spid="14"/>
                                        </p:tgtEl>
                                        <p:attrNameLst>
                                          <p:attrName>style.visibility</p:attrName>
                                        </p:attrNameLst>
                                      </p:cBhvr>
                                      <p:to>
                                        <p:strVal val="visible"/>
                                      </p:to>
                                    </p:set>
                                    <p:animEffect transition="in" filter="fade">
                                      <p:cBhvr>
                                        <p:cTn id="88" dur="500"/>
                                        <p:tgtEl>
                                          <p:spTgt spid="14"/>
                                        </p:tgtEl>
                                      </p:cBhvr>
                                    </p:animEffect>
                                  </p:childTnLst>
                                </p:cTn>
                              </p:par>
                              <p:par>
                                <p:cTn id="89" presetID="10" presetClass="entr" presetSubtype="0" fill="hold" nodeType="withEffect">
                                  <p:stCondLst>
                                    <p:cond delay="0"/>
                                  </p:stCondLst>
                                  <p:childTnLst>
                                    <p:set>
                                      <p:cBhvr>
                                        <p:cTn id="90" dur="1" fill="hold">
                                          <p:stCondLst>
                                            <p:cond delay="0"/>
                                          </p:stCondLst>
                                        </p:cTn>
                                        <p:tgtEl>
                                          <p:spTgt spid="15"/>
                                        </p:tgtEl>
                                        <p:attrNameLst>
                                          <p:attrName>style.visibility</p:attrName>
                                        </p:attrNameLst>
                                      </p:cBhvr>
                                      <p:to>
                                        <p:strVal val="visible"/>
                                      </p:to>
                                    </p:set>
                                    <p:animEffect transition="in" filter="fade">
                                      <p:cBhvr>
                                        <p:cTn id="91" dur="500"/>
                                        <p:tgtEl>
                                          <p:spTgt spid="15"/>
                                        </p:tgtEl>
                                      </p:cBhvr>
                                    </p:animEffect>
                                  </p:childTnLst>
                                </p:cTn>
                              </p:par>
                              <p:par>
                                <p:cTn id="92" presetID="10" presetClass="entr" presetSubtype="0" fill="hold" nodeType="withEffect">
                                  <p:stCondLst>
                                    <p:cond delay="0"/>
                                  </p:stCondLst>
                                  <p:childTnLst>
                                    <p:set>
                                      <p:cBhvr>
                                        <p:cTn id="93" dur="1" fill="hold">
                                          <p:stCondLst>
                                            <p:cond delay="0"/>
                                          </p:stCondLst>
                                        </p:cTn>
                                        <p:tgtEl>
                                          <p:spTgt spid="16"/>
                                        </p:tgtEl>
                                        <p:attrNameLst>
                                          <p:attrName>style.visibility</p:attrName>
                                        </p:attrNameLst>
                                      </p:cBhvr>
                                      <p:to>
                                        <p:strVal val="visible"/>
                                      </p:to>
                                    </p:set>
                                    <p:animEffect transition="in" filter="fade">
                                      <p:cBhvr>
                                        <p:cTn id="94" dur="500"/>
                                        <p:tgtEl>
                                          <p:spTgt spid="16"/>
                                        </p:tgtEl>
                                      </p:cBhvr>
                                    </p:animEffect>
                                  </p:childTnLst>
                                </p:cTn>
                              </p:par>
                            </p:childTnLst>
                          </p:cTn>
                        </p:par>
                        <p:par>
                          <p:cTn id="95" fill="hold">
                            <p:stCondLst>
                              <p:cond delay="500"/>
                            </p:stCondLst>
                            <p:childTnLst>
                              <p:par>
                                <p:cTn id="96" presetID="22" presetClass="entr" presetSubtype="8" fill="hold" nodeType="afterEffect">
                                  <p:stCondLst>
                                    <p:cond delay="0"/>
                                  </p:stCondLst>
                                  <p:childTnLst>
                                    <p:set>
                                      <p:cBhvr>
                                        <p:cTn id="97" dur="1" fill="hold">
                                          <p:stCondLst>
                                            <p:cond delay="0"/>
                                          </p:stCondLst>
                                        </p:cTn>
                                        <p:tgtEl>
                                          <p:spTgt spid="39"/>
                                        </p:tgtEl>
                                        <p:attrNameLst>
                                          <p:attrName>style.visibility</p:attrName>
                                        </p:attrNameLst>
                                      </p:cBhvr>
                                      <p:to>
                                        <p:strVal val="visible"/>
                                      </p:to>
                                    </p:set>
                                    <p:animEffect transition="in" filter="wipe(left)">
                                      <p:cBhvr>
                                        <p:cTn id="98" dur="500"/>
                                        <p:tgtEl>
                                          <p:spTgt spid="39"/>
                                        </p:tgtEl>
                                      </p:cBhvr>
                                    </p:animEffect>
                                  </p:childTnLst>
                                </p:cTn>
                              </p:par>
                              <p:par>
                                <p:cTn id="99" presetID="22" presetClass="entr" presetSubtype="8" fill="hold" nodeType="withEffect">
                                  <p:stCondLst>
                                    <p:cond delay="0"/>
                                  </p:stCondLst>
                                  <p:childTnLst>
                                    <p:set>
                                      <p:cBhvr>
                                        <p:cTn id="100" dur="1" fill="hold">
                                          <p:stCondLst>
                                            <p:cond delay="0"/>
                                          </p:stCondLst>
                                        </p:cTn>
                                        <p:tgtEl>
                                          <p:spTgt spid="56"/>
                                        </p:tgtEl>
                                        <p:attrNameLst>
                                          <p:attrName>style.visibility</p:attrName>
                                        </p:attrNameLst>
                                      </p:cBhvr>
                                      <p:to>
                                        <p:strVal val="visible"/>
                                      </p:to>
                                    </p:set>
                                    <p:animEffect transition="in" filter="wipe(left)">
                                      <p:cBhvr>
                                        <p:cTn id="101" dur="500"/>
                                        <p:tgtEl>
                                          <p:spTgt spid="56"/>
                                        </p:tgtEl>
                                      </p:cBhvr>
                                    </p:animEffect>
                                  </p:childTnLst>
                                </p:cTn>
                              </p:par>
                              <p:par>
                                <p:cTn id="102" presetID="22" presetClass="entr" presetSubtype="8" fill="hold" nodeType="withEffect">
                                  <p:stCondLst>
                                    <p:cond delay="0"/>
                                  </p:stCondLst>
                                  <p:childTnLst>
                                    <p:set>
                                      <p:cBhvr>
                                        <p:cTn id="103" dur="1" fill="hold">
                                          <p:stCondLst>
                                            <p:cond delay="0"/>
                                          </p:stCondLst>
                                        </p:cTn>
                                        <p:tgtEl>
                                          <p:spTgt spid="30"/>
                                        </p:tgtEl>
                                        <p:attrNameLst>
                                          <p:attrName>style.visibility</p:attrName>
                                        </p:attrNameLst>
                                      </p:cBhvr>
                                      <p:to>
                                        <p:strVal val="visible"/>
                                      </p:to>
                                    </p:set>
                                    <p:animEffect transition="in" filter="wipe(left)">
                                      <p:cBhvr>
                                        <p:cTn id="104" dur="500"/>
                                        <p:tgtEl>
                                          <p:spTgt spid="30"/>
                                        </p:tgtEl>
                                      </p:cBhvr>
                                    </p:animEffect>
                                  </p:childTnLst>
                                </p:cTn>
                              </p:par>
                            </p:childTnLst>
                          </p:cTn>
                        </p:par>
                      </p:childTnLst>
                    </p:cTn>
                  </p:par>
                  <p:par>
                    <p:cTn id="105" fill="hold">
                      <p:stCondLst>
                        <p:cond delay="indefinite"/>
                      </p:stCondLst>
                      <p:childTnLst>
                        <p:par>
                          <p:cTn id="106" fill="hold">
                            <p:stCondLst>
                              <p:cond delay="0"/>
                            </p:stCondLst>
                            <p:childTnLst>
                              <p:par>
                                <p:cTn id="107" presetID="22" presetClass="entr" presetSubtype="8" fill="hold" grpId="0" nodeType="clickEffect">
                                  <p:stCondLst>
                                    <p:cond delay="0"/>
                                  </p:stCondLst>
                                  <p:childTnLst>
                                    <p:set>
                                      <p:cBhvr>
                                        <p:cTn id="108" dur="1" fill="hold">
                                          <p:stCondLst>
                                            <p:cond delay="0"/>
                                          </p:stCondLst>
                                        </p:cTn>
                                        <p:tgtEl>
                                          <p:spTgt spid="10"/>
                                        </p:tgtEl>
                                        <p:attrNameLst>
                                          <p:attrName>style.visibility</p:attrName>
                                        </p:attrNameLst>
                                      </p:cBhvr>
                                      <p:to>
                                        <p:strVal val="visible"/>
                                      </p:to>
                                    </p:set>
                                    <p:animEffect transition="in" filter="wipe(left)">
                                      <p:cBhvr>
                                        <p:cTn id="109" dur="500"/>
                                        <p:tgtEl>
                                          <p:spTgt spid="10"/>
                                        </p:tgtEl>
                                      </p:cBhvr>
                                    </p:animEffect>
                                  </p:childTnLst>
                                </p:cTn>
                              </p:par>
                              <p:par>
                                <p:cTn id="110" presetID="22" presetClass="entr" presetSubtype="8" fill="hold" grpId="0" nodeType="withEffect">
                                  <p:stCondLst>
                                    <p:cond delay="0"/>
                                  </p:stCondLst>
                                  <p:childTnLst>
                                    <p:set>
                                      <p:cBhvr>
                                        <p:cTn id="111" dur="1" fill="hold">
                                          <p:stCondLst>
                                            <p:cond delay="0"/>
                                          </p:stCondLst>
                                        </p:cTn>
                                        <p:tgtEl>
                                          <p:spTgt spid="23"/>
                                        </p:tgtEl>
                                        <p:attrNameLst>
                                          <p:attrName>style.visibility</p:attrName>
                                        </p:attrNameLst>
                                      </p:cBhvr>
                                      <p:to>
                                        <p:strVal val="visible"/>
                                      </p:to>
                                    </p:set>
                                    <p:animEffect transition="in" filter="wipe(left)">
                                      <p:cBhvr>
                                        <p:cTn id="112" dur="500"/>
                                        <p:tgtEl>
                                          <p:spTgt spid="23"/>
                                        </p:tgtEl>
                                      </p:cBhvr>
                                    </p:animEffect>
                                  </p:childTnLst>
                                </p:cTn>
                              </p:par>
                              <p:par>
                                <p:cTn id="113" presetID="22" presetClass="entr" presetSubtype="8" fill="hold" grpId="0" nodeType="withEffect">
                                  <p:stCondLst>
                                    <p:cond delay="0"/>
                                  </p:stCondLst>
                                  <p:childTnLst>
                                    <p:set>
                                      <p:cBhvr>
                                        <p:cTn id="114" dur="1" fill="hold">
                                          <p:stCondLst>
                                            <p:cond delay="0"/>
                                          </p:stCondLst>
                                        </p:cTn>
                                        <p:tgtEl>
                                          <p:spTgt spid="24"/>
                                        </p:tgtEl>
                                        <p:attrNameLst>
                                          <p:attrName>style.visibility</p:attrName>
                                        </p:attrNameLst>
                                      </p:cBhvr>
                                      <p:to>
                                        <p:strVal val="visible"/>
                                      </p:to>
                                    </p:set>
                                    <p:animEffect transition="in" filter="wipe(left)">
                                      <p:cBhvr>
                                        <p:cTn id="115" dur="500"/>
                                        <p:tgtEl>
                                          <p:spTgt spid="24"/>
                                        </p:tgtEl>
                                      </p:cBhvr>
                                    </p:animEffect>
                                  </p:childTnLst>
                                </p:cTn>
                              </p:par>
                              <p:par>
                                <p:cTn id="116" presetID="22" presetClass="entr" presetSubtype="8" fill="hold" grpId="0" nodeType="withEffect">
                                  <p:stCondLst>
                                    <p:cond delay="0"/>
                                  </p:stCondLst>
                                  <p:childTnLst>
                                    <p:set>
                                      <p:cBhvr>
                                        <p:cTn id="117" dur="1" fill="hold">
                                          <p:stCondLst>
                                            <p:cond delay="0"/>
                                          </p:stCondLst>
                                        </p:cTn>
                                        <p:tgtEl>
                                          <p:spTgt spid="22"/>
                                        </p:tgtEl>
                                        <p:attrNameLst>
                                          <p:attrName>style.visibility</p:attrName>
                                        </p:attrNameLst>
                                      </p:cBhvr>
                                      <p:to>
                                        <p:strVal val="visible"/>
                                      </p:to>
                                    </p:set>
                                    <p:animEffect transition="in" filter="wipe(left)">
                                      <p:cBhvr>
                                        <p:cTn id="118" dur="500"/>
                                        <p:tgtEl>
                                          <p:spTgt spid="22"/>
                                        </p:tgtEl>
                                      </p:cBhvr>
                                    </p:animEffect>
                                  </p:childTnLst>
                                </p:cTn>
                              </p:par>
                            </p:childTnLst>
                          </p:cTn>
                        </p:par>
                      </p:childTnLst>
                    </p:cTn>
                  </p:par>
                  <p:par>
                    <p:cTn id="119" fill="hold">
                      <p:stCondLst>
                        <p:cond delay="indefinite"/>
                      </p:stCondLst>
                      <p:childTnLst>
                        <p:par>
                          <p:cTn id="120" fill="hold">
                            <p:stCondLst>
                              <p:cond delay="0"/>
                            </p:stCondLst>
                            <p:childTnLst>
                              <p:par>
                                <p:cTn id="121" presetID="22" presetClass="entr" presetSubtype="8" fill="hold" grpId="0" nodeType="clickEffect">
                                  <p:stCondLst>
                                    <p:cond delay="0"/>
                                  </p:stCondLst>
                                  <p:childTnLst>
                                    <p:set>
                                      <p:cBhvr>
                                        <p:cTn id="122" dur="1" fill="hold">
                                          <p:stCondLst>
                                            <p:cond delay="0"/>
                                          </p:stCondLst>
                                        </p:cTn>
                                        <p:tgtEl>
                                          <p:spTgt spid="25"/>
                                        </p:tgtEl>
                                        <p:attrNameLst>
                                          <p:attrName>style.visibility</p:attrName>
                                        </p:attrNameLst>
                                      </p:cBhvr>
                                      <p:to>
                                        <p:strVal val="visible"/>
                                      </p:to>
                                    </p:set>
                                    <p:animEffect transition="in" filter="wipe(left)">
                                      <p:cBhvr>
                                        <p:cTn id="123" dur="500"/>
                                        <p:tgtEl>
                                          <p:spTgt spid="25"/>
                                        </p:tgtEl>
                                      </p:cBhvr>
                                    </p:animEffect>
                                  </p:childTnLst>
                                </p:cTn>
                              </p:par>
                              <p:par>
                                <p:cTn id="124" presetID="22" presetClass="entr" presetSubtype="8" fill="hold" grpId="0" nodeType="withEffect">
                                  <p:stCondLst>
                                    <p:cond delay="0"/>
                                  </p:stCondLst>
                                  <p:childTnLst>
                                    <p:set>
                                      <p:cBhvr>
                                        <p:cTn id="125" dur="1" fill="hold">
                                          <p:stCondLst>
                                            <p:cond delay="0"/>
                                          </p:stCondLst>
                                        </p:cTn>
                                        <p:tgtEl>
                                          <p:spTgt spid="27"/>
                                        </p:tgtEl>
                                        <p:attrNameLst>
                                          <p:attrName>style.visibility</p:attrName>
                                        </p:attrNameLst>
                                      </p:cBhvr>
                                      <p:to>
                                        <p:strVal val="visible"/>
                                      </p:to>
                                    </p:set>
                                    <p:animEffect transition="in" filter="wipe(left)">
                                      <p:cBhvr>
                                        <p:cTn id="126" dur="500"/>
                                        <p:tgtEl>
                                          <p:spTgt spid="27"/>
                                        </p:tgtEl>
                                      </p:cBhvr>
                                    </p:animEffect>
                                  </p:childTnLst>
                                </p:cTn>
                              </p:par>
                              <p:par>
                                <p:cTn id="127" presetID="22" presetClass="entr" presetSubtype="8" fill="hold" grpId="0" nodeType="withEffect">
                                  <p:stCondLst>
                                    <p:cond delay="0"/>
                                  </p:stCondLst>
                                  <p:childTnLst>
                                    <p:set>
                                      <p:cBhvr>
                                        <p:cTn id="128" dur="1" fill="hold">
                                          <p:stCondLst>
                                            <p:cond delay="0"/>
                                          </p:stCondLst>
                                        </p:cTn>
                                        <p:tgtEl>
                                          <p:spTgt spid="28"/>
                                        </p:tgtEl>
                                        <p:attrNameLst>
                                          <p:attrName>style.visibility</p:attrName>
                                        </p:attrNameLst>
                                      </p:cBhvr>
                                      <p:to>
                                        <p:strVal val="visible"/>
                                      </p:to>
                                    </p:set>
                                    <p:animEffect transition="in" filter="wipe(left)">
                                      <p:cBhvr>
                                        <p:cTn id="129" dur="500"/>
                                        <p:tgtEl>
                                          <p:spTgt spid="28"/>
                                        </p:tgtEl>
                                      </p:cBhvr>
                                    </p:animEffect>
                                  </p:childTnLst>
                                </p:cTn>
                              </p:par>
                              <p:par>
                                <p:cTn id="130" presetID="22" presetClass="entr" presetSubtype="8" fill="hold" grpId="0" nodeType="withEffect">
                                  <p:stCondLst>
                                    <p:cond delay="0"/>
                                  </p:stCondLst>
                                  <p:childTnLst>
                                    <p:set>
                                      <p:cBhvr>
                                        <p:cTn id="131" dur="1" fill="hold">
                                          <p:stCondLst>
                                            <p:cond delay="0"/>
                                          </p:stCondLst>
                                        </p:cTn>
                                        <p:tgtEl>
                                          <p:spTgt spid="26"/>
                                        </p:tgtEl>
                                        <p:attrNameLst>
                                          <p:attrName>style.visibility</p:attrName>
                                        </p:attrNameLst>
                                      </p:cBhvr>
                                      <p:to>
                                        <p:strVal val="visible"/>
                                      </p:to>
                                    </p:set>
                                    <p:animEffect transition="in" filter="wipe(left)">
                                      <p:cBhvr>
                                        <p:cTn id="132" dur="500"/>
                                        <p:tgtEl>
                                          <p:spTgt spid="26"/>
                                        </p:tgtEl>
                                      </p:cBhvr>
                                    </p:animEffect>
                                  </p:childTnLst>
                                </p:cTn>
                              </p:par>
                            </p:childTnLst>
                          </p:cTn>
                        </p:par>
                        <p:par>
                          <p:cTn id="133" fill="hold">
                            <p:stCondLst>
                              <p:cond delay="500"/>
                            </p:stCondLst>
                            <p:childTnLst>
                              <p:par>
                                <p:cTn id="134" presetID="21" presetClass="entr" presetSubtype="1" fill="hold" nodeType="afterEffect">
                                  <p:stCondLst>
                                    <p:cond delay="0"/>
                                  </p:stCondLst>
                                  <p:childTnLst>
                                    <p:set>
                                      <p:cBhvr>
                                        <p:cTn id="135" dur="1" fill="hold">
                                          <p:stCondLst>
                                            <p:cond delay="0"/>
                                          </p:stCondLst>
                                        </p:cTn>
                                        <p:tgtEl>
                                          <p:spTgt spid="3"/>
                                        </p:tgtEl>
                                        <p:attrNameLst>
                                          <p:attrName>style.visibility</p:attrName>
                                        </p:attrNameLst>
                                      </p:cBhvr>
                                      <p:to>
                                        <p:strVal val="visible"/>
                                      </p:to>
                                    </p:set>
                                    <p:animEffect transition="in" filter="wheel(1)">
                                      <p:cBhvr>
                                        <p:cTn id="136" dur="2000"/>
                                        <p:tgtEl>
                                          <p:spTgt spid="3"/>
                                        </p:tgtEl>
                                      </p:cBhvr>
                                    </p:animEffect>
                                  </p:childTnLst>
                                </p:cTn>
                              </p:par>
                              <p:par>
                                <p:cTn id="137" presetID="21" presetClass="entr" presetSubtype="1" fill="hold" nodeType="withEffect">
                                  <p:stCondLst>
                                    <p:cond delay="0"/>
                                  </p:stCondLst>
                                  <p:childTnLst>
                                    <p:set>
                                      <p:cBhvr>
                                        <p:cTn id="138" dur="1" fill="hold">
                                          <p:stCondLst>
                                            <p:cond delay="0"/>
                                          </p:stCondLst>
                                        </p:cTn>
                                        <p:tgtEl>
                                          <p:spTgt spid="58"/>
                                        </p:tgtEl>
                                        <p:attrNameLst>
                                          <p:attrName>style.visibility</p:attrName>
                                        </p:attrNameLst>
                                      </p:cBhvr>
                                      <p:to>
                                        <p:strVal val="visible"/>
                                      </p:to>
                                    </p:set>
                                    <p:animEffect transition="in" filter="wheel(1)">
                                      <p:cBhvr>
                                        <p:cTn id="139" dur="2000"/>
                                        <p:tgtEl>
                                          <p:spTgt spid="58"/>
                                        </p:tgtEl>
                                      </p:cBhvr>
                                    </p:animEffect>
                                  </p:childTnLst>
                                </p:cTn>
                              </p:par>
                              <p:par>
                                <p:cTn id="140" presetID="21" presetClass="entr" presetSubtype="1" fill="hold" nodeType="withEffect">
                                  <p:stCondLst>
                                    <p:cond delay="0"/>
                                  </p:stCondLst>
                                  <p:childTnLst>
                                    <p:set>
                                      <p:cBhvr>
                                        <p:cTn id="141" dur="1" fill="hold">
                                          <p:stCondLst>
                                            <p:cond delay="0"/>
                                          </p:stCondLst>
                                        </p:cTn>
                                        <p:tgtEl>
                                          <p:spTgt spid="69"/>
                                        </p:tgtEl>
                                        <p:attrNameLst>
                                          <p:attrName>style.visibility</p:attrName>
                                        </p:attrNameLst>
                                      </p:cBhvr>
                                      <p:to>
                                        <p:strVal val="visible"/>
                                      </p:to>
                                    </p:set>
                                    <p:animEffect transition="in" filter="wheel(1)">
                                      <p:cBhvr>
                                        <p:cTn id="142" dur="2000"/>
                                        <p:tgtEl>
                                          <p:spTgt spid="69"/>
                                        </p:tgtEl>
                                      </p:cBhvr>
                                    </p:animEffect>
                                  </p:childTnLst>
                                </p:cTn>
                              </p:par>
                              <p:par>
                                <p:cTn id="143" presetID="21" presetClass="entr" presetSubtype="1" fill="hold" nodeType="withEffect">
                                  <p:stCondLst>
                                    <p:cond delay="0"/>
                                  </p:stCondLst>
                                  <p:childTnLst>
                                    <p:set>
                                      <p:cBhvr>
                                        <p:cTn id="144" dur="1" fill="hold">
                                          <p:stCondLst>
                                            <p:cond delay="0"/>
                                          </p:stCondLst>
                                        </p:cTn>
                                        <p:tgtEl>
                                          <p:spTgt spid="74"/>
                                        </p:tgtEl>
                                        <p:attrNameLst>
                                          <p:attrName>style.visibility</p:attrName>
                                        </p:attrNameLst>
                                      </p:cBhvr>
                                      <p:to>
                                        <p:strVal val="visible"/>
                                      </p:to>
                                    </p:set>
                                    <p:animEffect transition="in" filter="wheel(1)">
                                      <p:cBhvr>
                                        <p:cTn id="145" dur="20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2" grpId="0"/>
      <p:bldP spid="4" grpId="0" animBg="1"/>
      <p:bldP spid="8" grpId="0" animBg="1"/>
      <p:bldP spid="9" grpId="0" animBg="1"/>
      <p:bldP spid="12" grpId="0" animBg="1"/>
      <p:bldP spid="11" grpId="0" animBg="1"/>
      <p:bldP spid="13" grpId="0" animBg="1"/>
      <p:bldP spid="32" grpId="0" animBg="1"/>
      <p:bldP spid="33" grpId="0" animBg="1"/>
      <p:bldP spid="21" grpId="0" animBg="1"/>
      <p:bldP spid="35" grpId="0" animBg="1"/>
      <p:bldP spid="5" grpId="0" animBg="1"/>
      <p:bldP spid="10" grpId="0" animBg="1"/>
      <p:bldP spid="22" grpId="0" animBg="1"/>
      <p:bldP spid="23" grpId="0" animBg="1"/>
      <p:bldP spid="24" grpId="0" animBg="1"/>
      <p:bldP spid="25" grpId="0" animBg="1"/>
      <p:bldP spid="26" grpId="0" animBg="1"/>
      <p:bldP spid="27" grpId="0" animBg="1"/>
      <p:bldP spid="28" grpId="0" animBg="1"/>
      <p:bldP spid="34" grpId="0" animBg="1"/>
      <p:bldP spid="42" grpId="0" animBg="1"/>
      <p:bldP spid="43" grpId="0" animBg="1"/>
      <p:bldP spid="44" grpId="0" animBg="1"/>
      <p:bldP spid="45" grpId="0" animBg="1"/>
      <p:bldP spid="51" grpId="0" animBg="1"/>
      <p:bldP spid="52" grpId="0" animBg="1"/>
      <p:bldP spid="53" grpId="0" animBg="1"/>
      <p:bldP spid="54" grpId="0" animBg="1"/>
      <p:bldP spid="55" grpId="0" animBg="1"/>
      <p:bldP spid="57" grpId="0" animBg="1"/>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Cloud 30"/>
          <p:cNvSpPr/>
          <p:nvPr/>
        </p:nvSpPr>
        <p:spPr>
          <a:xfrm>
            <a:off x="3542701" y="4721842"/>
            <a:ext cx="5138667" cy="2662991"/>
          </a:xfrm>
          <a:prstGeom prst="cloud">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pPr algn="ctr"/>
            <a:r>
              <a:rPr lang="zh-CN" altLang="en-US" b="1" dirty="0">
                <a:ea typeface="宋体" panose="02010600030101010101" pitchFamily="2" charset="-122"/>
                <a:sym typeface="+mn-ea"/>
              </a:rPr>
              <a:t>增强比特币的隐私性</a:t>
            </a:r>
            <a:endParaRPr lang="en-US" b="1" dirty="0"/>
          </a:p>
        </p:txBody>
      </p:sp>
      <p:sp>
        <p:nvSpPr>
          <p:cNvPr id="4" name="Flowchart: Manual Operation 3"/>
          <p:cNvSpPr/>
          <p:nvPr/>
        </p:nvSpPr>
        <p:spPr>
          <a:xfrm rot="10800000">
            <a:off x="4569564" y="4957010"/>
            <a:ext cx="3052868" cy="1155029"/>
          </a:xfrm>
          <a:prstGeom prst="flowChartManualOperation">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5743072" y="5127206"/>
            <a:ext cx="705852" cy="70585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lowchart: Alternate Process 8"/>
          <p:cNvSpPr/>
          <p:nvPr/>
        </p:nvSpPr>
        <p:spPr>
          <a:xfrm rot="2208729">
            <a:off x="5823284" y="5432006"/>
            <a:ext cx="545429" cy="96253"/>
          </a:xfrm>
          <a:prstGeom prst="flowChartAlternate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5638797" y="2057935"/>
            <a:ext cx="914400" cy="12833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8" name="Picture 6" descr="Image result for bitcoin"/>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527566" y="1780790"/>
            <a:ext cx="682625" cy="68262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6" descr="Image result for bitcoin"/>
          <p:cNvPicPr>
            <a:picLocks noChangeAspect="1" noChangeArrowheads="1"/>
          </p:cNvPicPr>
          <p:nvPr/>
        </p:nvPicPr>
        <p:blipFill>
          <a:blip r:embed="rId1">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2756291" y="2564205"/>
            <a:ext cx="682625" cy="68262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6" descr="Image result for bitcoin"/>
          <p:cNvPicPr>
            <a:picLocks noChangeAspect="1" noChangeArrowheads="1"/>
          </p:cNvPicPr>
          <p:nvPr/>
        </p:nvPicPr>
        <p:blipFill>
          <a:blip r:embed="rId1">
            <a:duotone>
              <a:prstClr val="black"/>
              <a:schemeClr val="accent4">
                <a:tint val="45000"/>
                <a:satMod val="400000"/>
              </a:schemeClr>
            </a:duotone>
            <a:extLst>
              <a:ext uri="{28A0092B-C50C-407E-A947-70E740481C1C}">
                <a14:useLocalDpi xmlns:a14="http://schemas.microsoft.com/office/drawing/2010/main" val="0"/>
              </a:ext>
            </a:extLst>
          </a:blip>
          <a:srcRect/>
          <a:stretch>
            <a:fillRect/>
          </a:stretch>
        </p:blipFill>
        <p:spPr bwMode="auto">
          <a:xfrm>
            <a:off x="2756290" y="3503478"/>
            <a:ext cx="682625" cy="68262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6" descr="Image result for bitcoin"/>
          <p:cNvPicPr>
            <a:picLocks noChangeAspect="1" noChangeArrowheads="1"/>
          </p:cNvPicPr>
          <p:nvPr/>
        </p:nvPicPr>
        <p:blipFill>
          <a:blip r:embed="rId1">
            <a:duotone>
              <a:prstClr val="black"/>
              <a:schemeClr val="accent6">
                <a:tint val="45000"/>
                <a:satMod val="400000"/>
              </a:schemeClr>
            </a:duotone>
            <a:extLst>
              <a:ext uri="{28A0092B-C50C-407E-A947-70E740481C1C}">
                <a14:useLocalDpi xmlns:a14="http://schemas.microsoft.com/office/drawing/2010/main" val="0"/>
              </a:ext>
            </a:extLst>
          </a:blip>
          <a:srcRect/>
          <a:stretch>
            <a:fillRect/>
          </a:stretch>
        </p:blipFill>
        <p:spPr bwMode="auto">
          <a:xfrm>
            <a:off x="3527566" y="4274385"/>
            <a:ext cx="682625" cy="682625"/>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p:nvSpPr>
        <p:spPr>
          <a:xfrm>
            <a:off x="4569563" y="6128082"/>
            <a:ext cx="3052869" cy="374904"/>
          </a:xfrm>
          <a:prstGeom prst="rect">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4655532" y="6224094"/>
            <a:ext cx="182880" cy="1828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4569563" y="6502986"/>
            <a:ext cx="3052869" cy="374904"/>
          </a:xfrm>
          <a:prstGeom prst="rect">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4655532" y="6598998"/>
            <a:ext cx="182880" cy="1828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5123319" y="6245129"/>
            <a:ext cx="1945356" cy="140810"/>
          </a:xfrm>
          <a:prstGeom prst="rect">
            <a:avLst/>
          </a:prstGeom>
          <a:solidFill>
            <a:srgbClr val="AFAB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5123319" y="6615694"/>
            <a:ext cx="1945356" cy="140810"/>
          </a:xfrm>
          <a:prstGeom prst="rect">
            <a:avLst/>
          </a:prstGeom>
          <a:solidFill>
            <a:srgbClr val="AFAB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p:cNvCxnSpPr/>
          <p:nvPr/>
        </p:nvCxnSpPr>
        <p:spPr>
          <a:xfrm>
            <a:off x="1804733" y="4226258"/>
            <a:ext cx="8614611"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1788689" y="3364464"/>
            <a:ext cx="8614611"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804730" y="2531284"/>
            <a:ext cx="8614611"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 name="Flowchart: Alternate Process 4"/>
          <p:cNvSpPr/>
          <p:nvPr/>
        </p:nvSpPr>
        <p:spPr>
          <a:xfrm>
            <a:off x="5237746" y="2149642"/>
            <a:ext cx="1716505" cy="2807368"/>
          </a:xfrm>
          <a:prstGeom prst="flowChartAlternate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rot="1761175">
            <a:off x="4239905" y="2512135"/>
            <a:ext cx="914400" cy="157586"/>
          </a:xfrm>
          <a:prstGeom prst="rightArrow">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ight Arrow 21"/>
          <p:cNvSpPr/>
          <p:nvPr/>
        </p:nvSpPr>
        <p:spPr>
          <a:xfrm rot="19869766">
            <a:off x="4238525" y="4153227"/>
            <a:ext cx="914400" cy="157586"/>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ight Arrow 22"/>
          <p:cNvSpPr/>
          <p:nvPr/>
        </p:nvSpPr>
        <p:spPr>
          <a:xfrm rot="495292">
            <a:off x="3523712" y="3000685"/>
            <a:ext cx="1554480" cy="157586"/>
          </a:xfrm>
          <a:prstGeom prst="rightArrow">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Arrow 23"/>
          <p:cNvSpPr/>
          <p:nvPr/>
        </p:nvSpPr>
        <p:spPr>
          <a:xfrm rot="21140983">
            <a:off x="3512328" y="3584434"/>
            <a:ext cx="1554480" cy="157586"/>
          </a:xfrm>
          <a:prstGeom prst="rightArrow">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ight Arrow 24"/>
          <p:cNvSpPr/>
          <p:nvPr/>
        </p:nvSpPr>
        <p:spPr>
          <a:xfrm rot="9270913" flipH="1">
            <a:off x="7121987" y="2516237"/>
            <a:ext cx="914400" cy="157586"/>
          </a:xfrm>
          <a:prstGeom prst="rightArrow">
            <a:avLst/>
          </a:prstGeom>
          <a:gradFill flip="none" rotWithShape="1">
            <a:gsLst>
              <a:gs pos="0">
                <a:srgbClr val="00B050"/>
              </a:gs>
              <a:gs pos="43000">
                <a:srgbClr val="F84836"/>
              </a:gs>
              <a:gs pos="100000">
                <a:srgbClr val="F84836"/>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ight Arrow 25"/>
          <p:cNvSpPr/>
          <p:nvPr/>
        </p:nvSpPr>
        <p:spPr>
          <a:xfrm rot="12417004" flipH="1">
            <a:off x="7120607" y="4153225"/>
            <a:ext cx="914400" cy="157586"/>
          </a:xfrm>
          <a:prstGeom prst="rightArrow">
            <a:avLst/>
          </a:prstGeom>
          <a:gradFill>
            <a:gsLst>
              <a:gs pos="0">
                <a:srgbClr val="00B050"/>
              </a:gs>
              <a:gs pos="43000">
                <a:srgbClr val="F84836"/>
              </a:gs>
              <a:gs pos="100000">
                <a:srgbClr val="F8483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ight Arrow 26"/>
          <p:cNvSpPr/>
          <p:nvPr/>
        </p:nvSpPr>
        <p:spPr>
          <a:xfrm rot="10267143" flipH="1">
            <a:off x="7161609" y="2984972"/>
            <a:ext cx="1554480" cy="157586"/>
          </a:xfrm>
          <a:prstGeom prst="rightArrow">
            <a:avLst/>
          </a:prstGeom>
          <a:gradFill>
            <a:gsLst>
              <a:gs pos="0">
                <a:srgbClr val="00B050"/>
              </a:gs>
              <a:gs pos="43000">
                <a:srgbClr val="F84836"/>
              </a:gs>
              <a:gs pos="100000">
                <a:srgbClr val="F8483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Arrow 27"/>
          <p:cNvSpPr/>
          <p:nvPr/>
        </p:nvSpPr>
        <p:spPr>
          <a:xfrm rot="11358295" flipH="1">
            <a:off x="7150225" y="3587771"/>
            <a:ext cx="1554480" cy="157586"/>
          </a:xfrm>
          <a:prstGeom prst="rightArrow">
            <a:avLst/>
          </a:prstGeom>
          <a:gradFill>
            <a:gsLst>
              <a:gs pos="0">
                <a:srgbClr val="00B050"/>
              </a:gs>
              <a:gs pos="43000">
                <a:srgbClr val="F84836"/>
              </a:gs>
              <a:gs pos="100000">
                <a:srgbClr val="F8483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20560" y="4680572"/>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6720560" y="4461642"/>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721176" y="4236593"/>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21176" y="4020735"/>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6588491" y="3796883"/>
            <a:ext cx="365760"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6716995" y="3570433"/>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6716995" y="3351503"/>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p:cNvSpPr/>
          <p:nvPr/>
        </p:nvSpPr>
        <p:spPr>
          <a:xfrm>
            <a:off x="6717611" y="3126454"/>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p:cNvSpPr/>
          <p:nvPr/>
        </p:nvSpPr>
        <p:spPr>
          <a:xfrm>
            <a:off x="6717611" y="2910596"/>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p:nvSpPr>
        <p:spPr>
          <a:xfrm>
            <a:off x="6584926" y="2686744"/>
            <a:ext cx="365760"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a:off x="6716995" y="2473527"/>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181597" y="2110950"/>
            <a:ext cx="1828800" cy="12833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2" name="Group 71"/>
          <p:cNvGrpSpPr/>
          <p:nvPr/>
        </p:nvGrpSpPr>
        <p:grpSpPr>
          <a:xfrm>
            <a:off x="8761038" y="2562787"/>
            <a:ext cx="683478" cy="685460"/>
            <a:chOff x="8070456" y="1782897"/>
            <a:chExt cx="683478" cy="685460"/>
          </a:xfrm>
        </p:grpSpPr>
        <p:pic>
          <p:nvPicPr>
            <p:cNvPr id="73" name="Picture 6" descr="Image result for bitcoin"/>
            <p:cNvPicPr>
              <a:picLocks noChangeAspect="1" noChangeArrowheads="1"/>
            </p:cNvPicPr>
            <p:nvPr/>
          </p:nvPicPr>
          <p:blipFill rotWithShape="1">
            <a:blip r:embed="rId1">
              <a:duotone>
                <a:prstClr val="black"/>
                <a:schemeClr val="accent6">
                  <a:tint val="45000"/>
                  <a:satMod val="400000"/>
                </a:schemeClr>
              </a:duotone>
              <a:extLst>
                <a:ext uri="{28A0092B-C50C-407E-A947-70E740481C1C}">
                  <a14:useLocalDpi xmlns:a14="http://schemas.microsoft.com/office/drawing/2010/main" val="0"/>
                </a:ext>
              </a:extLst>
            </a:blip>
            <a:srcRect r="47338"/>
            <a:stretch>
              <a:fillRect/>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74" name="Picture 6" descr="Image result for bitcoin"/>
            <p:cNvPicPr>
              <a:picLocks noChangeAspect="1" noChangeArrowheads="1"/>
            </p:cNvPicPr>
            <p:nvPr/>
          </p:nvPicPr>
          <p:blipFill rotWithShape="1">
            <a:blip r:embed="rId1">
              <a:duotone>
                <a:prstClr val="black"/>
                <a:schemeClr val="accent4">
                  <a:tint val="45000"/>
                  <a:satMod val="400000"/>
                </a:schemeClr>
              </a:duotone>
              <a:extLst>
                <a:ext uri="{28A0092B-C50C-407E-A947-70E740481C1C}">
                  <a14:useLocalDpi xmlns:a14="http://schemas.microsoft.com/office/drawing/2010/main" val="0"/>
                </a:ext>
              </a:extLst>
            </a:blip>
            <a:srcRect l="52412"/>
            <a:stretch>
              <a:fill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6" descr="Image result for bitcoin"/>
            <p:cNvPicPr>
              <a:picLocks noChangeAspect="1" noChangeArrowheads="1"/>
            </p:cNvPicPr>
            <p:nvPr/>
          </p:nvPicPr>
          <p:blipFill rotWithShape="1">
            <a:blip r:embed="rId1">
              <a:extLst>
                <a:ext uri="{28A0092B-C50C-407E-A947-70E740481C1C}">
                  <a14:useLocalDpi xmlns:a14="http://schemas.microsoft.com/office/drawing/2010/main" val="0"/>
                </a:ext>
              </a:extLst>
            </a:blip>
            <a:srcRect t="50679" r="47588"/>
            <a:stretch>
              <a:fill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6" descr="Image result for bitcoin"/>
            <p:cNvPicPr>
              <a:picLocks noChangeAspect="1" noChangeArrowheads="1"/>
            </p:cNvPicPr>
            <p:nvPr/>
          </p:nvPicPr>
          <p:blipFill rotWithShape="1">
            <a:blip r:embed="rId1">
              <a:duotone>
                <a:prstClr val="black"/>
                <a:schemeClr val="accent1">
                  <a:tint val="45000"/>
                  <a:satMod val="400000"/>
                </a:schemeClr>
              </a:duotone>
              <a:extLst>
                <a:ext uri="{28A0092B-C50C-407E-A947-70E740481C1C}">
                  <a14:useLocalDpi xmlns:a14="http://schemas.microsoft.com/office/drawing/2010/main" val="0"/>
                </a:ext>
              </a:extLst>
            </a:blip>
            <a:srcRect l="52287" t="49679"/>
            <a:stretch>
              <a:fill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7" name="Group 76"/>
          <p:cNvGrpSpPr/>
          <p:nvPr/>
        </p:nvGrpSpPr>
        <p:grpSpPr>
          <a:xfrm>
            <a:off x="8758691" y="3502047"/>
            <a:ext cx="683478" cy="685460"/>
            <a:chOff x="8070456" y="1782897"/>
            <a:chExt cx="683478" cy="685460"/>
          </a:xfrm>
        </p:grpSpPr>
        <p:pic>
          <p:nvPicPr>
            <p:cNvPr id="78" name="Picture 6" descr="Image result for bitcoin"/>
            <p:cNvPicPr>
              <a:picLocks noChangeAspect="1" noChangeArrowheads="1"/>
            </p:cNvPicPr>
            <p:nvPr/>
          </p:nvPicPr>
          <p:blipFill rotWithShape="1">
            <a:blip r:embed="rId1">
              <a:extLst>
                <a:ext uri="{28A0092B-C50C-407E-A947-70E740481C1C}">
                  <a14:useLocalDpi xmlns:a14="http://schemas.microsoft.com/office/drawing/2010/main" val="0"/>
                </a:ext>
              </a:extLst>
            </a:blip>
            <a:srcRect r="47338"/>
            <a:stretch>
              <a:fillRect/>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6" descr="Image result for bitcoin"/>
            <p:cNvPicPr>
              <a:picLocks noChangeAspect="1" noChangeArrowheads="1"/>
            </p:cNvPicPr>
            <p:nvPr/>
          </p:nvPicPr>
          <p:blipFill rotWithShape="1">
            <a:blip r:embed="rId1">
              <a:duotone>
                <a:prstClr val="black"/>
                <a:schemeClr val="accent6">
                  <a:tint val="45000"/>
                  <a:satMod val="400000"/>
                </a:schemeClr>
              </a:duotone>
              <a:extLst>
                <a:ext uri="{28A0092B-C50C-407E-A947-70E740481C1C}">
                  <a14:useLocalDpi xmlns:a14="http://schemas.microsoft.com/office/drawing/2010/main" val="0"/>
                </a:ext>
              </a:extLst>
            </a:blip>
            <a:srcRect l="52412"/>
            <a:stretch>
              <a:fill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80" name="Picture 6" descr="Image result for bitcoin"/>
            <p:cNvPicPr>
              <a:picLocks noChangeAspect="1" noChangeArrowheads="1"/>
            </p:cNvPicPr>
            <p:nvPr/>
          </p:nvPicPr>
          <p:blipFill rotWithShape="1">
            <a:blip r:embed="rId1">
              <a:duotone>
                <a:prstClr val="black"/>
                <a:schemeClr val="accent1">
                  <a:tint val="45000"/>
                  <a:satMod val="400000"/>
                </a:schemeClr>
              </a:duotone>
              <a:extLst>
                <a:ext uri="{28A0092B-C50C-407E-A947-70E740481C1C}">
                  <a14:useLocalDpi xmlns:a14="http://schemas.microsoft.com/office/drawing/2010/main" val="0"/>
                </a:ext>
              </a:extLst>
            </a:blip>
            <a:srcRect t="50679" r="47588"/>
            <a:stretch>
              <a:fill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81" name="Picture 6" descr="Image result for bitcoin"/>
            <p:cNvPicPr>
              <a:picLocks noChangeAspect="1" noChangeArrowheads="1"/>
            </p:cNvPicPr>
            <p:nvPr/>
          </p:nvPicPr>
          <p:blipFill rotWithShape="1">
            <a:blip r:embed="rId1">
              <a:duotone>
                <a:prstClr val="black"/>
                <a:schemeClr val="accent4">
                  <a:tint val="45000"/>
                  <a:satMod val="400000"/>
                </a:schemeClr>
              </a:duotone>
              <a:extLst>
                <a:ext uri="{28A0092B-C50C-407E-A947-70E740481C1C}">
                  <a14:useLocalDpi xmlns:a14="http://schemas.microsoft.com/office/drawing/2010/main" val="0"/>
                </a:ext>
              </a:extLst>
            </a:blip>
            <a:srcRect l="52287" t="49679"/>
            <a:stretch>
              <a:fill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2" name="Group 81"/>
          <p:cNvGrpSpPr/>
          <p:nvPr/>
        </p:nvGrpSpPr>
        <p:grpSpPr>
          <a:xfrm>
            <a:off x="8070456" y="4271683"/>
            <a:ext cx="683478" cy="685460"/>
            <a:chOff x="8070456" y="1782897"/>
            <a:chExt cx="683478" cy="685460"/>
          </a:xfrm>
        </p:grpSpPr>
        <p:pic>
          <p:nvPicPr>
            <p:cNvPr id="83" name="Picture 6" descr="Image result for bitcoin"/>
            <p:cNvPicPr>
              <a:picLocks noChangeAspect="1" noChangeArrowheads="1"/>
            </p:cNvPicPr>
            <p:nvPr/>
          </p:nvPicPr>
          <p:blipFill rotWithShape="1">
            <a:blip r:embed="rId1">
              <a:duotone>
                <a:prstClr val="black"/>
                <a:schemeClr val="accent1">
                  <a:tint val="45000"/>
                  <a:satMod val="400000"/>
                </a:schemeClr>
              </a:duotone>
              <a:extLst>
                <a:ext uri="{28A0092B-C50C-407E-A947-70E740481C1C}">
                  <a14:useLocalDpi xmlns:a14="http://schemas.microsoft.com/office/drawing/2010/main" val="0"/>
                </a:ext>
              </a:extLst>
            </a:blip>
            <a:srcRect r="47338"/>
            <a:stretch>
              <a:fillRect/>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6" descr="Image result for bitcoin"/>
            <p:cNvPicPr>
              <a:picLocks noChangeAspect="1" noChangeArrowheads="1"/>
            </p:cNvPicPr>
            <p:nvPr/>
          </p:nvPicPr>
          <p:blipFill rotWithShape="1">
            <a:blip r:embed="rId1">
              <a:extLst>
                <a:ext uri="{28A0092B-C50C-407E-A947-70E740481C1C}">
                  <a14:useLocalDpi xmlns:a14="http://schemas.microsoft.com/office/drawing/2010/main" val="0"/>
                </a:ext>
              </a:extLst>
            </a:blip>
            <a:srcRect l="52412"/>
            <a:stretch>
              <a:fill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85" name="Picture 6" descr="Image result for bitcoin"/>
            <p:cNvPicPr>
              <a:picLocks noChangeAspect="1" noChangeArrowheads="1"/>
            </p:cNvPicPr>
            <p:nvPr/>
          </p:nvPicPr>
          <p:blipFill rotWithShape="1">
            <a:blip r:embed="rId1">
              <a:duotone>
                <a:prstClr val="black"/>
                <a:schemeClr val="accent4">
                  <a:tint val="45000"/>
                  <a:satMod val="400000"/>
                </a:schemeClr>
              </a:duotone>
              <a:extLst>
                <a:ext uri="{28A0092B-C50C-407E-A947-70E740481C1C}">
                  <a14:useLocalDpi xmlns:a14="http://schemas.microsoft.com/office/drawing/2010/main" val="0"/>
                </a:ext>
              </a:extLst>
            </a:blip>
            <a:srcRect t="50679" r="47588"/>
            <a:stretch>
              <a:fill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86" name="Picture 6" descr="Image result for bitcoin"/>
            <p:cNvPicPr>
              <a:picLocks noChangeAspect="1" noChangeArrowheads="1"/>
            </p:cNvPicPr>
            <p:nvPr/>
          </p:nvPicPr>
          <p:blipFill rotWithShape="1">
            <a:blip r:embed="rId1">
              <a:duotone>
                <a:prstClr val="black"/>
                <a:schemeClr val="accent6">
                  <a:tint val="45000"/>
                  <a:satMod val="400000"/>
                </a:schemeClr>
              </a:duotone>
              <a:extLst>
                <a:ext uri="{28A0092B-C50C-407E-A947-70E740481C1C}">
                  <a14:useLocalDpi xmlns:a14="http://schemas.microsoft.com/office/drawing/2010/main" val="0"/>
                </a:ext>
              </a:extLst>
            </a:blip>
            <a:srcRect l="52287" t="49679"/>
            <a:stretch>
              <a:fill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7" name="Group 86"/>
          <p:cNvGrpSpPr/>
          <p:nvPr/>
        </p:nvGrpSpPr>
        <p:grpSpPr>
          <a:xfrm>
            <a:off x="8070456" y="1782897"/>
            <a:ext cx="683478" cy="685460"/>
            <a:chOff x="8070456" y="1782897"/>
            <a:chExt cx="683478" cy="685460"/>
          </a:xfrm>
        </p:grpSpPr>
        <p:pic>
          <p:nvPicPr>
            <p:cNvPr id="88" name="Picture 6" descr="Image result for bitcoin"/>
            <p:cNvPicPr>
              <a:picLocks noChangeAspect="1" noChangeArrowheads="1"/>
            </p:cNvPicPr>
            <p:nvPr/>
          </p:nvPicPr>
          <p:blipFill rotWithShape="1">
            <a:blip r:embed="rId1">
              <a:duotone>
                <a:prstClr val="black"/>
                <a:schemeClr val="accent4">
                  <a:tint val="45000"/>
                  <a:satMod val="400000"/>
                </a:schemeClr>
              </a:duotone>
              <a:extLst>
                <a:ext uri="{28A0092B-C50C-407E-A947-70E740481C1C}">
                  <a14:useLocalDpi xmlns:a14="http://schemas.microsoft.com/office/drawing/2010/main" val="0"/>
                </a:ext>
              </a:extLst>
            </a:blip>
            <a:srcRect r="47338"/>
            <a:stretch>
              <a:fillRect/>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89" name="Picture 6" descr="Image result for bitcoin"/>
            <p:cNvPicPr>
              <a:picLocks noChangeAspect="1" noChangeArrowheads="1"/>
            </p:cNvPicPr>
            <p:nvPr/>
          </p:nvPicPr>
          <p:blipFill rotWithShape="1">
            <a:blip r:embed="rId1">
              <a:duotone>
                <a:prstClr val="black"/>
                <a:schemeClr val="accent1">
                  <a:tint val="45000"/>
                  <a:satMod val="400000"/>
                </a:schemeClr>
              </a:duotone>
              <a:extLst>
                <a:ext uri="{28A0092B-C50C-407E-A947-70E740481C1C}">
                  <a14:useLocalDpi xmlns:a14="http://schemas.microsoft.com/office/drawing/2010/main" val="0"/>
                </a:ext>
              </a:extLst>
            </a:blip>
            <a:srcRect l="52412"/>
            <a:stretch>
              <a:fill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90" name="Picture 6" descr="Image result for bitcoin"/>
            <p:cNvPicPr>
              <a:picLocks noChangeAspect="1" noChangeArrowheads="1"/>
            </p:cNvPicPr>
            <p:nvPr/>
          </p:nvPicPr>
          <p:blipFill rotWithShape="1">
            <a:blip r:embed="rId1">
              <a:duotone>
                <a:prstClr val="black"/>
                <a:schemeClr val="accent6">
                  <a:tint val="45000"/>
                  <a:satMod val="400000"/>
                </a:schemeClr>
              </a:duotone>
              <a:extLst>
                <a:ext uri="{28A0092B-C50C-407E-A947-70E740481C1C}">
                  <a14:useLocalDpi xmlns:a14="http://schemas.microsoft.com/office/drawing/2010/main" val="0"/>
                </a:ext>
              </a:extLst>
            </a:blip>
            <a:srcRect t="50679" r="47588"/>
            <a:stretch>
              <a:fill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91" name="Picture 6" descr="Image result for bitcoin"/>
            <p:cNvPicPr>
              <a:picLocks noChangeAspect="1" noChangeArrowheads="1"/>
            </p:cNvPicPr>
            <p:nvPr/>
          </p:nvPicPr>
          <p:blipFill rotWithShape="1">
            <a:blip r:embed="rId1">
              <a:extLst>
                <a:ext uri="{28A0092B-C50C-407E-A947-70E740481C1C}">
                  <a14:useLocalDpi xmlns:a14="http://schemas.microsoft.com/office/drawing/2010/main" val="0"/>
                </a:ext>
              </a:extLst>
            </a:blip>
            <a:srcRect l="52287" t="49679"/>
            <a:stretch>
              <a:fill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Cloud 30"/>
          <p:cNvSpPr/>
          <p:nvPr/>
        </p:nvSpPr>
        <p:spPr>
          <a:xfrm>
            <a:off x="3542701" y="4721842"/>
            <a:ext cx="5138667" cy="2662991"/>
          </a:xfrm>
          <a:prstGeom prst="cloud">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pPr algn="ctr"/>
            <a:r>
              <a:rPr lang="zh-CN" altLang="en-US" b="1" dirty="0">
                <a:ea typeface="宋体" panose="02010600030101010101" pitchFamily="2" charset="-122"/>
                <a:sym typeface="+mn-ea"/>
              </a:rPr>
              <a:t>增强比特币的隐私性</a:t>
            </a:r>
            <a:endParaRPr lang="en-US" b="1" dirty="0"/>
          </a:p>
        </p:txBody>
      </p:sp>
      <p:sp>
        <p:nvSpPr>
          <p:cNvPr id="4" name="Flowchart: Manual Operation 3"/>
          <p:cNvSpPr/>
          <p:nvPr/>
        </p:nvSpPr>
        <p:spPr>
          <a:xfrm rot="10800000">
            <a:off x="4569564" y="4957010"/>
            <a:ext cx="3052868" cy="1155029"/>
          </a:xfrm>
          <a:prstGeom prst="flowChartManualOperation">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5743072" y="5127206"/>
            <a:ext cx="705852" cy="70585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lowchart: Alternate Process 8"/>
          <p:cNvSpPr/>
          <p:nvPr/>
        </p:nvSpPr>
        <p:spPr>
          <a:xfrm rot="2208729">
            <a:off x="5823284" y="5432006"/>
            <a:ext cx="545429" cy="96253"/>
          </a:xfrm>
          <a:prstGeom prst="flowChartAlternate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5638797" y="2057935"/>
            <a:ext cx="914400" cy="12833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8" name="Picture 6" descr="Image result for bitcoin"/>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527566" y="1780790"/>
            <a:ext cx="682625" cy="68262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6" descr="Image result for bitcoin"/>
          <p:cNvPicPr>
            <a:picLocks noChangeAspect="1" noChangeArrowheads="1"/>
          </p:cNvPicPr>
          <p:nvPr/>
        </p:nvPicPr>
        <p:blipFill>
          <a:blip r:embed="rId1">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2756291" y="2564205"/>
            <a:ext cx="682625" cy="68262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6" descr="Image result for bitcoin"/>
          <p:cNvPicPr>
            <a:picLocks noChangeAspect="1" noChangeArrowheads="1"/>
          </p:cNvPicPr>
          <p:nvPr/>
        </p:nvPicPr>
        <p:blipFill>
          <a:blip r:embed="rId1">
            <a:duotone>
              <a:prstClr val="black"/>
              <a:schemeClr val="accent4">
                <a:tint val="45000"/>
                <a:satMod val="400000"/>
              </a:schemeClr>
            </a:duotone>
            <a:extLst>
              <a:ext uri="{28A0092B-C50C-407E-A947-70E740481C1C}">
                <a14:useLocalDpi xmlns:a14="http://schemas.microsoft.com/office/drawing/2010/main" val="0"/>
              </a:ext>
            </a:extLst>
          </a:blip>
          <a:srcRect/>
          <a:stretch>
            <a:fillRect/>
          </a:stretch>
        </p:blipFill>
        <p:spPr bwMode="auto">
          <a:xfrm>
            <a:off x="2756290" y="3503478"/>
            <a:ext cx="682625" cy="68262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6" descr="Image result for bitcoin"/>
          <p:cNvPicPr>
            <a:picLocks noChangeAspect="1" noChangeArrowheads="1"/>
          </p:cNvPicPr>
          <p:nvPr/>
        </p:nvPicPr>
        <p:blipFill>
          <a:blip r:embed="rId1">
            <a:duotone>
              <a:prstClr val="black"/>
              <a:schemeClr val="accent6">
                <a:tint val="45000"/>
                <a:satMod val="400000"/>
              </a:schemeClr>
            </a:duotone>
            <a:extLst>
              <a:ext uri="{28A0092B-C50C-407E-A947-70E740481C1C}">
                <a14:useLocalDpi xmlns:a14="http://schemas.microsoft.com/office/drawing/2010/main" val="0"/>
              </a:ext>
            </a:extLst>
          </a:blip>
          <a:srcRect/>
          <a:stretch>
            <a:fillRect/>
          </a:stretch>
        </p:blipFill>
        <p:spPr bwMode="auto">
          <a:xfrm>
            <a:off x="3527566" y="4274385"/>
            <a:ext cx="682625" cy="682625"/>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p:nvSpPr>
        <p:spPr>
          <a:xfrm>
            <a:off x="4569563" y="6128082"/>
            <a:ext cx="3052869" cy="374904"/>
          </a:xfrm>
          <a:prstGeom prst="rect">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4655532" y="6224094"/>
            <a:ext cx="182880" cy="1828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4569563" y="6502986"/>
            <a:ext cx="3052869" cy="374904"/>
          </a:xfrm>
          <a:prstGeom prst="rect">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4655532" y="6598998"/>
            <a:ext cx="182880" cy="1828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5123319" y="6245129"/>
            <a:ext cx="1945356" cy="140810"/>
          </a:xfrm>
          <a:prstGeom prst="rect">
            <a:avLst/>
          </a:prstGeom>
          <a:solidFill>
            <a:srgbClr val="AFAB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5123319" y="6615694"/>
            <a:ext cx="1945356" cy="140810"/>
          </a:xfrm>
          <a:prstGeom prst="rect">
            <a:avLst/>
          </a:prstGeom>
          <a:solidFill>
            <a:srgbClr val="AFAB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p:cNvCxnSpPr/>
          <p:nvPr/>
        </p:nvCxnSpPr>
        <p:spPr>
          <a:xfrm>
            <a:off x="1804733" y="4226258"/>
            <a:ext cx="8614611"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1788689" y="3364464"/>
            <a:ext cx="8614611"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804730" y="2531284"/>
            <a:ext cx="8614611"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 name="Flowchart: Alternate Process 4"/>
          <p:cNvSpPr/>
          <p:nvPr/>
        </p:nvSpPr>
        <p:spPr>
          <a:xfrm>
            <a:off x="5237746" y="2149642"/>
            <a:ext cx="1716505" cy="2807368"/>
          </a:xfrm>
          <a:prstGeom prst="flowChartAlternate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rot="1761175">
            <a:off x="4239905" y="2512135"/>
            <a:ext cx="914400" cy="157586"/>
          </a:xfrm>
          <a:prstGeom prst="rightArrow">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ight Arrow 21"/>
          <p:cNvSpPr/>
          <p:nvPr/>
        </p:nvSpPr>
        <p:spPr>
          <a:xfrm rot="19869766">
            <a:off x="4238525" y="4153227"/>
            <a:ext cx="914400" cy="157586"/>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ight Arrow 22"/>
          <p:cNvSpPr/>
          <p:nvPr/>
        </p:nvSpPr>
        <p:spPr>
          <a:xfrm rot="495292">
            <a:off x="3523712" y="3000685"/>
            <a:ext cx="1554480" cy="157586"/>
          </a:xfrm>
          <a:prstGeom prst="rightArrow">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Arrow 23"/>
          <p:cNvSpPr/>
          <p:nvPr/>
        </p:nvSpPr>
        <p:spPr>
          <a:xfrm rot="21140983">
            <a:off x="3512328" y="3584434"/>
            <a:ext cx="1554480" cy="157586"/>
          </a:xfrm>
          <a:prstGeom prst="rightArrow">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20560" y="4680572"/>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6720560" y="4461642"/>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721176" y="4236593"/>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21176" y="4020735"/>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6588491" y="3796883"/>
            <a:ext cx="365760"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6716995" y="3570433"/>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6716995" y="3351503"/>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p:cNvSpPr/>
          <p:nvPr/>
        </p:nvSpPr>
        <p:spPr>
          <a:xfrm>
            <a:off x="6717611" y="3126454"/>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p:cNvSpPr/>
          <p:nvPr/>
        </p:nvSpPr>
        <p:spPr>
          <a:xfrm>
            <a:off x="6717611" y="2910596"/>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p:nvSpPr>
        <p:spPr>
          <a:xfrm>
            <a:off x="6584926" y="2686744"/>
            <a:ext cx="365760"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a:off x="6716995" y="2473527"/>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181597" y="2110950"/>
            <a:ext cx="1828800" cy="12833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ight Arrow 24"/>
          <p:cNvSpPr/>
          <p:nvPr/>
        </p:nvSpPr>
        <p:spPr>
          <a:xfrm rot="9270913" flipH="1">
            <a:off x="7121987" y="2516237"/>
            <a:ext cx="914400" cy="157586"/>
          </a:xfrm>
          <a:prstGeom prst="rightArrow">
            <a:avLst/>
          </a:prstGeom>
          <a:gradFill flip="none" rotWithShape="1">
            <a:gsLst>
              <a:gs pos="0">
                <a:srgbClr val="00B050"/>
              </a:gs>
              <a:gs pos="43000">
                <a:srgbClr val="F84836"/>
              </a:gs>
              <a:gs pos="100000">
                <a:srgbClr val="F84836"/>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ight Arrow 25"/>
          <p:cNvSpPr/>
          <p:nvPr/>
        </p:nvSpPr>
        <p:spPr>
          <a:xfrm rot="12417004" flipH="1">
            <a:off x="7120607" y="4153225"/>
            <a:ext cx="914400" cy="157586"/>
          </a:xfrm>
          <a:prstGeom prst="rightArrow">
            <a:avLst/>
          </a:prstGeom>
          <a:gradFill>
            <a:gsLst>
              <a:gs pos="0">
                <a:srgbClr val="00B050"/>
              </a:gs>
              <a:gs pos="43000">
                <a:srgbClr val="F84836"/>
              </a:gs>
              <a:gs pos="100000">
                <a:srgbClr val="F8483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ight Arrow 26"/>
          <p:cNvSpPr/>
          <p:nvPr/>
        </p:nvSpPr>
        <p:spPr>
          <a:xfrm rot="10267143" flipH="1">
            <a:off x="7161609" y="2984972"/>
            <a:ext cx="1554480" cy="157586"/>
          </a:xfrm>
          <a:prstGeom prst="rightArrow">
            <a:avLst/>
          </a:prstGeom>
          <a:gradFill>
            <a:gsLst>
              <a:gs pos="0">
                <a:srgbClr val="00B050"/>
              </a:gs>
              <a:gs pos="43000">
                <a:srgbClr val="F84836"/>
              </a:gs>
              <a:gs pos="100000">
                <a:srgbClr val="F8483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ight Arrow 27"/>
          <p:cNvSpPr/>
          <p:nvPr/>
        </p:nvSpPr>
        <p:spPr>
          <a:xfrm rot="11358295" flipH="1">
            <a:off x="7150225" y="3587771"/>
            <a:ext cx="1554480" cy="157586"/>
          </a:xfrm>
          <a:prstGeom prst="rightArrow">
            <a:avLst/>
          </a:prstGeom>
          <a:gradFill>
            <a:gsLst>
              <a:gs pos="0">
                <a:srgbClr val="00B050"/>
              </a:gs>
              <a:gs pos="43000">
                <a:srgbClr val="F84836"/>
              </a:gs>
              <a:gs pos="100000">
                <a:srgbClr val="F8483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6" name="Group 75"/>
          <p:cNvGrpSpPr/>
          <p:nvPr/>
        </p:nvGrpSpPr>
        <p:grpSpPr>
          <a:xfrm>
            <a:off x="8761038" y="2562787"/>
            <a:ext cx="683478" cy="685460"/>
            <a:chOff x="8070456" y="1782897"/>
            <a:chExt cx="683478" cy="685460"/>
          </a:xfrm>
        </p:grpSpPr>
        <p:pic>
          <p:nvPicPr>
            <p:cNvPr id="77" name="Picture 6" descr="Image result for bitcoin"/>
            <p:cNvPicPr>
              <a:picLocks noChangeAspect="1" noChangeArrowheads="1"/>
            </p:cNvPicPr>
            <p:nvPr/>
          </p:nvPicPr>
          <p:blipFill rotWithShape="1">
            <a:blip r:embed="rId1">
              <a:duotone>
                <a:prstClr val="black"/>
                <a:schemeClr val="accent6">
                  <a:tint val="45000"/>
                  <a:satMod val="400000"/>
                </a:schemeClr>
              </a:duotone>
              <a:extLst>
                <a:ext uri="{28A0092B-C50C-407E-A947-70E740481C1C}">
                  <a14:useLocalDpi xmlns:a14="http://schemas.microsoft.com/office/drawing/2010/main" val="0"/>
                </a:ext>
              </a:extLst>
            </a:blip>
            <a:srcRect r="47338"/>
            <a:stretch>
              <a:fillRect/>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78" name="Picture 6" descr="Image result for bitcoin"/>
            <p:cNvPicPr>
              <a:picLocks noChangeAspect="1" noChangeArrowheads="1"/>
            </p:cNvPicPr>
            <p:nvPr/>
          </p:nvPicPr>
          <p:blipFill rotWithShape="1">
            <a:blip r:embed="rId1">
              <a:duotone>
                <a:prstClr val="black"/>
                <a:schemeClr val="accent4">
                  <a:tint val="45000"/>
                  <a:satMod val="400000"/>
                </a:schemeClr>
              </a:duotone>
              <a:extLst>
                <a:ext uri="{28A0092B-C50C-407E-A947-70E740481C1C}">
                  <a14:useLocalDpi xmlns:a14="http://schemas.microsoft.com/office/drawing/2010/main" val="0"/>
                </a:ext>
              </a:extLst>
            </a:blip>
            <a:srcRect l="52412"/>
            <a:stretch>
              <a:fill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6" descr="Image result for bitcoin"/>
            <p:cNvPicPr>
              <a:picLocks noChangeAspect="1" noChangeArrowheads="1"/>
            </p:cNvPicPr>
            <p:nvPr/>
          </p:nvPicPr>
          <p:blipFill rotWithShape="1">
            <a:blip r:embed="rId1">
              <a:extLst>
                <a:ext uri="{28A0092B-C50C-407E-A947-70E740481C1C}">
                  <a14:useLocalDpi xmlns:a14="http://schemas.microsoft.com/office/drawing/2010/main" val="0"/>
                </a:ext>
              </a:extLst>
            </a:blip>
            <a:srcRect t="50679" r="47588"/>
            <a:stretch>
              <a:fill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80" name="Picture 6" descr="Image result for bitcoin"/>
            <p:cNvPicPr>
              <a:picLocks noChangeAspect="1" noChangeArrowheads="1"/>
            </p:cNvPicPr>
            <p:nvPr/>
          </p:nvPicPr>
          <p:blipFill rotWithShape="1">
            <a:blip r:embed="rId1">
              <a:duotone>
                <a:prstClr val="black"/>
                <a:schemeClr val="accent1">
                  <a:tint val="45000"/>
                  <a:satMod val="400000"/>
                </a:schemeClr>
              </a:duotone>
              <a:extLst>
                <a:ext uri="{28A0092B-C50C-407E-A947-70E740481C1C}">
                  <a14:useLocalDpi xmlns:a14="http://schemas.microsoft.com/office/drawing/2010/main" val="0"/>
                </a:ext>
              </a:extLst>
            </a:blip>
            <a:srcRect l="52287" t="49679"/>
            <a:stretch>
              <a:fill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1" name="Group 80"/>
          <p:cNvGrpSpPr/>
          <p:nvPr/>
        </p:nvGrpSpPr>
        <p:grpSpPr>
          <a:xfrm>
            <a:off x="8758691" y="3502047"/>
            <a:ext cx="683478" cy="685460"/>
            <a:chOff x="8070456" y="1782897"/>
            <a:chExt cx="683478" cy="685460"/>
          </a:xfrm>
        </p:grpSpPr>
        <p:pic>
          <p:nvPicPr>
            <p:cNvPr id="82" name="Picture 6" descr="Image result for bitcoin"/>
            <p:cNvPicPr>
              <a:picLocks noChangeAspect="1" noChangeArrowheads="1"/>
            </p:cNvPicPr>
            <p:nvPr/>
          </p:nvPicPr>
          <p:blipFill rotWithShape="1">
            <a:blip r:embed="rId1">
              <a:extLst>
                <a:ext uri="{28A0092B-C50C-407E-A947-70E740481C1C}">
                  <a14:useLocalDpi xmlns:a14="http://schemas.microsoft.com/office/drawing/2010/main" val="0"/>
                </a:ext>
              </a:extLst>
            </a:blip>
            <a:srcRect r="47338"/>
            <a:stretch>
              <a:fillRect/>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83" name="Picture 6" descr="Image result for bitcoin"/>
            <p:cNvPicPr>
              <a:picLocks noChangeAspect="1" noChangeArrowheads="1"/>
            </p:cNvPicPr>
            <p:nvPr/>
          </p:nvPicPr>
          <p:blipFill rotWithShape="1">
            <a:blip r:embed="rId1">
              <a:duotone>
                <a:prstClr val="black"/>
                <a:schemeClr val="accent6">
                  <a:tint val="45000"/>
                  <a:satMod val="400000"/>
                </a:schemeClr>
              </a:duotone>
              <a:extLst>
                <a:ext uri="{28A0092B-C50C-407E-A947-70E740481C1C}">
                  <a14:useLocalDpi xmlns:a14="http://schemas.microsoft.com/office/drawing/2010/main" val="0"/>
                </a:ext>
              </a:extLst>
            </a:blip>
            <a:srcRect l="52412"/>
            <a:stretch>
              <a:fill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6" descr="Image result for bitcoin"/>
            <p:cNvPicPr>
              <a:picLocks noChangeAspect="1" noChangeArrowheads="1"/>
            </p:cNvPicPr>
            <p:nvPr/>
          </p:nvPicPr>
          <p:blipFill rotWithShape="1">
            <a:blip r:embed="rId1">
              <a:duotone>
                <a:prstClr val="black"/>
                <a:schemeClr val="accent1">
                  <a:tint val="45000"/>
                  <a:satMod val="400000"/>
                </a:schemeClr>
              </a:duotone>
              <a:extLst>
                <a:ext uri="{28A0092B-C50C-407E-A947-70E740481C1C}">
                  <a14:useLocalDpi xmlns:a14="http://schemas.microsoft.com/office/drawing/2010/main" val="0"/>
                </a:ext>
              </a:extLst>
            </a:blip>
            <a:srcRect t="50679" r="47588"/>
            <a:stretch>
              <a:fill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85" name="Picture 6" descr="Image result for bitcoin"/>
            <p:cNvPicPr>
              <a:picLocks noChangeAspect="1" noChangeArrowheads="1"/>
            </p:cNvPicPr>
            <p:nvPr/>
          </p:nvPicPr>
          <p:blipFill rotWithShape="1">
            <a:blip r:embed="rId1">
              <a:duotone>
                <a:prstClr val="black"/>
                <a:schemeClr val="accent4">
                  <a:tint val="45000"/>
                  <a:satMod val="400000"/>
                </a:schemeClr>
              </a:duotone>
              <a:extLst>
                <a:ext uri="{28A0092B-C50C-407E-A947-70E740481C1C}">
                  <a14:useLocalDpi xmlns:a14="http://schemas.microsoft.com/office/drawing/2010/main" val="0"/>
                </a:ext>
              </a:extLst>
            </a:blip>
            <a:srcRect l="52287" t="49679"/>
            <a:stretch>
              <a:fill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6" name="Group 85"/>
          <p:cNvGrpSpPr/>
          <p:nvPr/>
        </p:nvGrpSpPr>
        <p:grpSpPr>
          <a:xfrm>
            <a:off x="8070456" y="4271683"/>
            <a:ext cx="683478" cy="685460"/>
            <a:chOff x="8070456" y="1782897"/>
            <a:chExt cx="683478" cy="685460"/>
          </a:xfrm>
        </p:grpSpPr>
        <p:pic>
          <p:nvPicPr>
            <p:cNvPr id="87" name="Picture 6" descr="Image result for bitcoin"/>
            <p:cNvPicPr>
              <a:picLocks noChangeAspect="1" noChangeArrowheads="1"/>
            </p:cNvPicPr>
            <p:nvPr/>
          </p:nvPicPr>
          <p:blipFill rotWithShape="1">
            <a:blip r:embed="rId1">
              <a:duotone>
                <a:prstClr val="black"/>
                <a:schemeClr val="accent1">
                  <a:tint val="45000"/>
                  <a:satMod val="400000"/>
                </a:schemeClr>
              </a:duotone>
              <a:extLst>
                <a:ext uri="{28A0092B-C50C-407E-A947-70E740481C1C}">
                  <a14:useLocalDpi xmlns:a14="http://schemas.microsoft.com/office/drawing/2010/main" val="0"/>
                </a:ext>
              </a:extLst>
            </a:blip>
            <a:srcRect r="47338"/>
            <a:stretch>
              <a:fillRect/>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88" name="Picture 6" descr="Image result for bitcoin"/>
            <p:cNvPicPr>
              <a:picLocks noChangeAspect="1" noChangeArrowheads="1"/>
            </p:cNvPicPr>
            <p:nvPr/>
          </p:nvPicPr>
          <p:blipFill rotWithShape="1">
            <a:blip r:embed="rId1">
              <a:extLst>
                <a:ext uri="{28A0092B-C50C-407E-A947-70E740481C1C}">
                  <a14:useLocalDpi xmlns:a14="http://schemas.microsoft.com/office/drawing/2010/main" val="0"/>
                </a:ext>
              </a:extLst>
            </a:blip>
            <a:srcRect l="52412"/>
            <a:stretch>
              <a:fill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89" name="Picture 6" descr="Image result for bitcoin"/>
            <p:cNvPicPr>
              <a:picLocks noChangeAspect="1" noChangeArrowheads="1"/>
            </p:cNvPicPr>
            <p:nvPr/>
          </p:nvPicPr>
          <p:blipFill rotWithShape="1">
            <a:blip r:embed="rId1">
              <a:duotone>
                <a:prstClr val="black"/>
                <a:schemeClr val="accent4">
                  <a:tint val="45000"/>
                  <a:satMod val="400000"/>
                </a:schemeClr>
              </a:duotone>
              <a:extLst>
                <a:ext uri="{28A0092B-C50C-407E-A947-70E740481C1C}">
                  <a14:useLocalDpi xmlns:a14="http://schemas.microsoft.com/office/drawing/2010/main" val="0"/>
                </a:ext>
              </a:extLst>
            </a:blip>
            <a:srcRect t="50679" r="47588"/>
            <a:stretch>
              <a:fill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90" name="Picture 6" descr="Image result for bitcoin"/>
            <p:cNvPicPr>
              <a:picLocks noChangeAspect="1" noChangeArrowheads="1"/>
            </p:cNvPicPr>
            <p:nvPr/>
          </p:nvPicPr>
          <p:blipFill rotWithShape="1">
            <a:blip r:embed="rId1">
              <a:duotone>
                <a:prstClr val="black"/>
                <a:schemeClr val="accent6">
                  <a:tint val="45000"/>
                  <a:satMod val="400000"/>
                </a:schemeClr>
              </a:duotone>
              <a:extLst>
                <a:ext uri="{28A0092B-C50C-407E-A947-70E740481C1C}">
                  <a14:useLocalDpi xmlns:a14="http://schemas.microsoft.com/office/drawing/2010/main" val="0"/>
                </a:ext>
              </a:extLst>
            </a:blip>
            <a:srcRect l="52287" t="49679"/>
            <a:stretch>
              <a:fill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1" name="Group 90"/>
          <p:cNvGrpSpPr/>
          <p:nvPr/>
        </p:nvGrpSpPr>
        <p:grpSpPr>
          <a:xfrm>
            <a:off x="8070456" y="1782897"/>
            <a:ext cx="683478" cy="685460"/>
            <a:chOff x="8070456" y="1782897"/>
            <a:chExt cx="683478" cy="685460"/>
          </a:xfrm>
        </p:grpSpPr>
        <p:pic>
          <p:nvPicPr>
            <p:cNvPr id="92" name="Picture 6" descr="Image result for bitcoin"/>
            <p:cNvPicPr>
              <a:picLocks noChangeAspect="1" noChangeArrowheads="1"/>
            </p:cNvPicPr>
            <p:nvPr/>
          </p:nvPicPr>
          <p:blipFill rotWithShape="1">
            <a:blip r:embed="rId1">
              <a:duotone>
                <a:prstClr val="black"/>
                <a:schemeClr val="accent4">
                  <a:tint val="45000"/>
                  <a:satMod val="400000"/>
                </a:schemeClr>
              </a:duotone>
              <a:extLst>
                <a:ext uri="{28A0092B-C50C-407E-A947-70E740481C1C}">
                  <a14:useLocalDpi xmlns:a14="http://schemas.microsoft.com/office/drawing/2010/main" val="0"/>
                </a:ext>
              </a:extLst>
            </a:blip>
            <a:srcRect r="47338"/>
            <a:stretch>
              <a:fillRect/>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93" name="Picture 6" descr="Image result for bitcoin"/>
            <p:cNvPicPr>
              <a:picLocks noChangeAspect="1" noChangeArrowheads="1"/>
            </p:cNvPicPr>
            <p:nvPr/>
          </p:nvPicPr>
          <p:blipFill rotWithShape="1">
            <a:blip r:embed="rId1">
              <a:duotone>
                <a:prstClr val="black"/>
                <a:schemeClr val="accent1">
                  <a:tint val="45000"/>
                  <a:satMod val="400000"/>
                </a:schemeClr>
              </a:duotone>
              <a:extLst>
                <a:ext uri="{28A0092B-C50C-407E-A947-70E740481C1C}">
                  <a14:useLocalDpi xmlns:a14="http://schemas.microsoft.com/office/drawing/2010/main" val="0"/>
                </a:ext>
              </a:extLst>
            </a:blip>
            <a:srcRect l="52412"/>
            <a:stretch>
              <a:fill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94" name="Picture 6" descr="Image result for bitcoin"/>
            <p:cNvPicPr>
              <a:picLocks noChangeAspect="1" noChangeArrowheads="1"/>
            </p:cNvPicPr>
            <p:nvPr/>
          </p:nvPicPr>
          <p:blipFill rotWithShape="1">
            <a:blip r:embed="rId1">
              <a:duotone>
                <a:prstClr val="black"/>
                <a:schemeClr val="accent6">
                  <a:tint val="45000"/>
                  <a:satMod val="400000"/>
                </a:schemeClr>
              </a:duotone>
              <a:extLst>
                <a:ext uri="{28A0092B-C50C-407E-A947-70E740481C1C}">
                  <a14:useLocalDpi xmlns:a14="http://schemas.microsoft.com/office/drawing/2010/main" val="0"/>
                </a:ext>
              </a:extLst>
            </a:blip>
            <a:srcRect t="50679" r="47588"/>
            <a:stretch>
              <a:fill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95" name="Picture 6" descr="Image result for bitcoin"/>
            <p:cNvPicPr>
              <a:picLocks noChangeAspect="1" noChangeArrowheads="1"/>
            </p:cNvPicPr>
            <p:nvPr/>
          </p:nvPicPr>
          <p:blipFill rotWithShape="1">
            <a:blip r:embed="rId1">
              <a:extLst>
                <a:ext uri="{28A0092B-C50C-407E-A947-70E740481C1C}">
                  <a14:useLocalDpi xmlns:a14="http://schemas.microsoft.com/office/drawing/2010/main" val="0"/>
                </a:ext>
              </a:extLst>
            </a:blip>
            <a:srcRect l="52287" t="49679"/>
            <a:stretch>
              <a:fill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7" name="Group 26"/>
          <p:cNvGrpSpPr/>
          <p:nvPr/>
        </p:nvGrpSpPr>
        <p:grpSpPr>
          <a:xfrm>
            <a:off x="1378226" y="4937739"/>
            <a:ext cx="1595583" cy="1595583"/>
            <a:chOff x="1378226" y="4937739"/>
            <a:chExt cx="1595583" cy="1595583"/>
          </a:xfrm>
        </p:grpSpPr>
        <p:sp>
          <p:nvSpPr>
            <p:cNvPr id="3" name="Oval 2"/>
            <p:cNvSpPr/>
            <p:nvPr/>
          </p:nvSpPr>
          <p:spPr>
            <a:xfrm>
              <a:off x="1378226" y="4937739"/>
              <a:ext cx="1595583" cy="1595583"/>
            </a:xfrm>
            <a:prstGeom prst="ellipse">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p:cNvCxnSpPr/>
            <p:nvPr/>
          </p:nvCxnSpPr>
          <p:spPr>
            <a:xfrm>
              <a:off x="2160105" y="5775287"/>
              <a:ext cx="384312" cy="0"/>
            </a:xfrm>
            <a:prstGeom prst="straightConnector1">
              <a:avLst/>
            </a:prstGeom>
            <a:ln w="762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p:nvPr/>
          </p:nvCxnSpPr>
          <p:spPr>
            <a:xfrm flipV="1">
              <a:off x="2160105" y="5166963"/>
              <a:ext cx="0" cy="651129"/>
            </a:xfrm>
            <a:prstGeom prst="straightConnector1">
              <a:avLst/>
            </a:prstGeom>
            <a:ln w="762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Down Arrow 54"/>
          <p:cNvSpPr/>
          <p:nvPr/>
        </p:nvSpPr>
        <p:spPr>
          <a:xfrm>
            <a:off x="9909352" y="2174306"/>
            <a:ext cx="1375611" cy="3536683"/>
          </a:xfrm>
          <a:prstGeom prst="down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Down Arrow 52"/>
          <p:cNvSpPr/>
          <p:nvPr/>
        </p:nvSpPr>
        <p:spPr>
          <a:xfrm>
            <a:off x="6828953" y="2391271"/>
            <a:ext cx="1375611" cy="3319718"/>
          </a:xfrm>
          <a:prstGeom prst="downArrow">
            <a:avLst/>
          </a:prstGeom>
          <a:gradFill flip="none" rotWithShape="1">
            <a:gsLst>
              <a:gs pos="0">
                <a:srgbClr val="92D050">
                  <a:tint val="66000"/>
                  <a:satMod val="160000"/>
                </a:srgbClr>
              </a:gs>
              <a:gs pos="50000">
                <a:srgbClr val="92D050">
                  <a:tint val="44500"/>
                  <a:satMod val="160000"/>
                </a:srgbClr>
              </a:gs>
              <a:gs pos="100000">
                <a:srgbClr val="92D050">
                  <a:tint val="23500"/>
                  <a:satMod val="160000"/>
                </a:srgbClr>
              </a:gs>
            </a:gsLst>
            <a:lin ang="5400000" scaled="1"/>
            <a:tileRect/>
          </a:gra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Down Arrow 44"/>
          <p:cNvSpPr/>
          <p:nvPr/>
        </p:nvSpPr>
        <p:spPr>
          <a:xfrm>
            <a:off x="3769306" y="2168524"/>
            <a:ext cx="1375611" cy="3542465"/>
          </a:xfrm>
          <a:prstGeom prst="down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ight Arrow 5"/>
          <p:cNvSpPr/>
          <p:nvPr/>
        </p:nvSpPr>
        <p:spPr>
          <a:xfrm>
            <a:off x="2006045" y="2786648"/>
            <a:ext cx="8247646" cy="1796716"/>
          </a:xfrm>
          <a:prstGeom prst="rightArrow">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own Arrow 2"/>
          <p:cNvSpPr/>
          <p:nvPr/>
        </p:nvSpPr>
        <p:spPr>
          <a:xfrm>
            <a:off x="838200" y="2174306"/>
            <a:ext cx="1375611" cy="3536683"/>
          </a:xfrm>
          <a:prstGeom prst="down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9436027" y="2536820"/>
            <a:ext cx="2326105" cy="2326105"/>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6371998" y="2540107"/>
            <a:ext cx="2326105" cy="2326105"/>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3335003" y="2622400"/>
            <a:ext cx="2326105" cy="2326105"/>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369505" y="2622401"/>
            <a:ext cx="2326105" cy="2326105"/>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pPr algn="ctr"/>
            <a:r>
              <a:rPr lang="zh-CN" altLang="en-US" b="1" dirty="0">
                <a:ea typeface="宋体" panose="02010600030101010101" pitchFamily="2" charset="-122"/>
              </a:rPr>
              <a:t>门罗币的隐私性</a:t>
            </a:r>
            <a:endParaRPr lang="zh-CN" altLang="en-US" b="1" dirty="0">
              <a:ea typeface="宋体" panose="02010600030101010101" pitchFamily="2" charset="-122"/>
            </a:endParaRPr>
          </a:p>
        </p:txBody>
      </p:sp>
      <p:grpSp>
        <p:nvGrpSpPr>
          <p:cNvPr id="23" name="Group 22"/>
          <p:cNvGrpSpPr/>
          <p:nvPr/>
        </p:nvGrpSpPr>
        <p:grpSpPr>
          <a:xfrm>
            <a:off x="1180398" y="3152695"/>
            <a:ext cx="690776" cy="1198538"/>
            <a:chOff x="1106012" y="2591221"/>
            <a:chExt cx="690776" cy="1198538"/>
          </a:xfrm>
          <a:solidFill>
            <a:schemeClr val="tx2">
              <a:lumMod val="75000"/>
            </a:schemeClr>
          </a:solidFill>
        </p:grpSpPr>
        <p:sp>
          <p:nvSpPr>
            <p:cNvPr id="19" name="Oval 18"/>
            <p:cNvSpPr/>
            <p:nvPr/>
          </p:nvSpPr>
          <p:spPr>
            <a:xfrm>
              <a:off x="1106012" y="2591221"/>
              <a:ext cx="690775" cy="690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lowchart: Delay 19"/>
            <p:cNvSpPr/>
            <p:nvPr/>
          </p:nvSpPr>
          <p:spPr>
            <a:xfrm rot="16200000">
              <a:off x="1118287" y="3111258"/>
              <a:ext cx="666227" cy="690775"/>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p:cNvGrpSpPr/>
          <p:nvPr/>
        </p:nvGrpSpPr>
        <p:grpSpPr>
          <a:xfrm>
            <a:off x="10253691" y="3152695"/>
            <a:ext cx="690776" cy="1198538"/>
            <a:chOff x="1106012" y="2591221"/>
            <a:chExt cx="690776" cy="1198538"/>
          </a:xfrm>
          <a:solidFill>
            <a:schemeClr val="tx2">
              <a:lumMod val="75000"/>
            </a:schemeClr>
          </a:solidFill>
        </p:grpSpPr>
        <p:sp>
          <p:nvSpPr>
            <p:cNvPr id="25" name="Oval 24"/>
            <p:cNvSpPr/>
            <p:nvPr/>
          </p:nvSpPr>
          <p:spPr>
            <a:xfrm>
              <a:off x="1106012" y="2591221"/>
              <a:ext cx="690775" cy="690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lowchart: Delay 25"/>
            <p:cNvSpPr/>
            <p:nvPr/>
          </p:nvSpPr>
          <p:spPr>
            <a:xfrm rot="16200000">
              <a:off x="1118287" y="3111258"/>
              <a:ext cx="666227" cy="690775"/>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 name="TextBox 26"/>
          <p:cNvSpPr txBox="1"/>
          <p:nvPr/>
        </p:nvSpPr>
        <p:spPr>
          <a:xfrm>
            <a:off x="1059952" y="1747831"/>
            <a:ext cx="872490" cy="368300"/>
          </a:xfrm>
          <a:prstGeom prst="rect">
            <a:avLst/>
          </a:prstGeom>
          <a:noFill/>
        </p:spPr>
        <p:txBody>
          <a:bodyPr wrap="none" rtlCol="0">
            <a:spAutoFit/>
          </a:bodyPr>
          <a:lstStyle/>
          <a:p>
            <a:r>
              <a:rPr lang="zh-CN" altLang="en-US" b="1" dirty="0">
                <a:ea typeface="宋体" panose="02010600030101010101" pitchFamily="2" charset="-122"/>
              </a:rPr>
              <a:t>发送者</a:t>
            </a:r>
            <a:endParaRPr lang="zh-CN" altLang="en-US" b="1" dirty="0">
              <a:ea typeface="宋体" panose="02010600030101010101" pitchFamily="2" charset="-122"/>
            </a:endParaRPr>
          </a:p>
        </p:txBody>
      </p:sp>
      <p:sp>
        <p:nvSpPr>
          <p:cNvPr id="28" name="TextBox 27"/>
          <p:cNvSpPr txBox="1"/>
          <p:nvPr/>
        </p:nvSpPr>
        <p:spPr>
          <a:xfrm>
            <a:off x="10050789" y="1747831"/>
            <a:ext cx="872490" cy="368300"/>
          </a:xfrm>
          <a:prstGeom prst="rect">
            <a:avLst/>
          </a:prstGeom>
          <a:noFill/>
        </p:spPr>
        <p:txBody>
          <a:bodyPr wrap="none" rtlCol="0">
            <a:spAutoFit/>
          </a:bodyPr>
          <a:lstStyle/>
          <a:p>
            <a:r>
              <a:rPr lang="zh-CN" altLang="en-US" b="1" dirty="0">
                <a:ea typeface="宋体" panose="02010600030101010101" pitchFamily="2" charset="-122"/>
              </a:rPr>
              <a:t>接收者</a:t>
            </a:r>
            <a:endParaRPr lang="zh-CN" altLang="en-US" b="1" dirty="0">
              <a:ea typeface="宋体" panose="02010600030101010101" pitchFamily="2" charset="-122"/>
            </a:endParaRPr>
          </a:p>
        </p:txBody>
      </p:sp>
      <p:sp>
        <p:nvSpPr>
          <p:cNvPr id="38" name="TextBox 37"/>
          <p:cNvSpPr txBox="1"/>
          <p:nvPr/>
        </p:nvSpPr>
        <p:spPr>
          <a:xfrm>
            <a:off x="860769" y="5768132"/>
            <a:ext cx="1376045" cy="922020"/>
          </a:xfrm>
          <a:prstGeom prst="rect">
            <a:avLst/>
          </a:prstGeom>
          <a:noFill/>
        </p:spPr>
        <p:txBody>
          <a:bodyPr wrap="none" rtlCol="0">
            <a:spAutoFit/>
          </a:bodyPr>
          <a:lstStyle/>
          <a:p>
            <a:pPr algn="ctr"/>
            <a:r>
              <a:rPr lang="en-US" b="1" dirty="0"/>
              <a:t>RING</a:t>
            </a:r>
            <a:endParaRPr lang="en-US" b="1" dirty="0"/>
          </a:p>
          <a:p>
            <a:pPr algn="ctr"/>
            <a:r>
              <a:rPr lang="en-US" b="1" dirty="0"/>
              <a:t>SIGNATURES</a:t>
            </a:r>
            <a:endParaRPr lang="en-US" b="1" dirty="0"/>
          </a:p>
          <a:p>
            <a:pPr algn="ctr"/>
            <a:r>
              <a:rPr lang="zh-CN" altLang="en-US" b="1" dirty="0">
                <a:ea typeface="宋体" panose="02010600030101010101" pitchFamily="2" charset="-122"/>
              </a:rPr>
              <a:t>环签名</a:t>
            </a:r>
            <a:endParaRPr lang="zh-CN" altLang="en-US" b="1" dirty="0">
              <a:ea typeface="宋体" panose="02010600030101010101" pitchFamily="2" charset="-122"/>
            </a:endParaRPr>
          </a:p>
        </p:txBody>
      </p:sp>
      <p:sp>
        <p:nvSpPr>
          <p:cNvPr id="56" name="TextBox 55"/>
          <p:cNvSpPr txBox="1"/>
          <p:nvPr/>
        </p:nvSpPr>
        <p:spPr>
          <a:xfrm>
            <a:off x="9953830" y="5768132"/>
            <a:ext cx="1332230" cy="922020"/>
          </a:xfrm>
          <a:prstGeom prst="rect">
            <a:avLst/>
          </a:prstGeom>
          <a:noFill/>
        </p:spPr>
        <p:txBody>
          <a:bodyPr wrap="none" rtlCol="0">
            <a:spAutoFit/>
          </a:bodyPr>
          <a:lstStyle/>
          <a:p>
            <a:pPr algn="ctr"/>
            <a:r>
              <a:rPr lang="en-US" b="1" dirty="0"/>
              <a:t>STEALTH</a:t>
            </a:r>
            <a:endParaRPr lang="en-US" b="1" dirty="0"/>
          </a:p>
          <a:p>
            <a:pPr algn="ctr"/>
            <a:r>
              <a:rPr lang="en-US" b="1" dirty="0"/>
              <a:t>ADDRESSES</a:t>
            </a:r>
            <a:endParaRPr lang="en-US" b="1" dirty="0"/>
          </a:p>
          <a:p>
            <a:pPr algn="ctr"/>
            <a:r>
              <a:rPr lang="zh-CN" altLang="en-US" b="1" dirty="0">
                <a:ea typeface="宋体" panose="02010600030101010101" pitchFamily="2" charset="-122"/>
              </a:rPr>
              <a:t>一次性地址</a:t>
            </a:r>
            <a:endParaRPr lang="zh-CN" altLang="en-US" b="1" dirty="0">
              <a:ea typeface="宋体" panose="02010600030101010101" pitchFamily="2" charset="-122"/>
            </a:endParaRPr>
          </a:p>
        </p:txBody>
      </p:sp>
      <p:grpSp>
        <p:nvGrpSpPr>
          <p:cNvPr id="57" name="Group 56"/>
          <p:cNvGrpSpPr/>
          <p:nvPr/>
        </p:nvGrpSpPr>
        <p:grpSpPr>
          <a:xfrm>
            <a:off x="6687631" y="3166447"/>
            <a:ext cx="1694836" cy="1037118"/>
            <a:chOff x="2971740" y="5398870"/>
            <a:chExt cx="1694836" cy="1037118"/>
          </a:xfrm>
          <a:solidFill>
            <a:schemeClr val="tx2">
              <a:lumMod val="75000"/>
            </a:schemeClr>
          </a:solidFill>
        </p:grpSpPr>
        <p:sp>
          <p:nvSpPr>
            <p:cNvPr id="58" name="Oval 57"/>
            <p:cNvSpPr/>
            <p:nvPr/>
          </p:nvSpPr>
          <p:spPr>
            <a:xfrm>
              <a:off x="3362976" y="6147230"/>
              <a:ext cx="288758" cy="28875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3801978" y="5398870"/>
              <a:ext cx="288758" cy="28875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3979159" y="6024513"/>
              <a:ext cx="288758" cy="28875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4377818" y="5672775"/>
              <a:ext cx="288758" cy="28875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p:cNvSpPr/>
            <p:nvPr/>
          </p:nvSpPr>
          <p:spPr>
            <a:xfrm rot="20036159">
              <a:off x="3266441" y="5614519"/>
              <a:ext cx="82296" cy="62090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p:cNvSpPr/>
            <p:nvPr/>
          </p:nvSpPr>
          <p:spPr>
            <a:xfrm rot="15970832">
              <a:off x="3490151" y="5243426"/>
              <a:ext cx="82296" cy="63539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p:cNvSpPr/>
            <p:nvPr/>
          </p:nvSpPr>
          <p:spPr>
            <a:xfrm rot="20795181">
              <a:off x="4000222" y="5595126"/>
              <a:ext cx="82296" cy="4951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rot="13666799">
              <a:off x="4289260" y="5832331"/>
              <a:ext cx="82296" cy="31484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rot="17778814">
              <a:off x="4199650" y="5445530"/>
              <a:ext cx="82296" cy="4345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rot="15428033">
              <a:off x="3760830" y="6001251"/>
              <a:ext cx="82296" cy="48563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p:cNvSpPr/>
            <p:nvPr/>
          </p:nvSpPr>
          <p:spPr>
            <a:xfrm>
              <a:off x="2971740" y="5442096"/>
              <a:ext cx="288758" cy="28875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9" name="TextBox 68"/>
          <p:cNvSpPr txBox="1"/>
          <p:nvPr/>
        </p:nvSpPr>
        <p:spPr>
          <a:xfrm>
            <a:off x="4173161" y="1744940"/>
            <a:ext cx="642620" cy="368300"/>
          </a:xfrm>
          <a:prstGeom prst="rect">
            <a:avLst/>
          </a:prstGeom>
          <a:noFill/>
        </p:spPr>
        <p:txBody>
          <a:bodyPr wrap="none" rtlCol="0">
            <a:spAutoFit/>
          </a:bodyPr>
          <a:lstStyle/>
          <a:p>
            <a:pPr algn="ctr"/>
            <a:r>
              <a:rPr lang="zh-CN" altLang="en-US" b="1" dirty="0">
                <a:ea typeface="宋体" panose="02010600030101010101" pitchFamily="2" charset="-122"/>
              </a:rPr>
              <a:t>金额</a:t>
            </a:r>
            <a:endParaRPr lang="zh-CN" altLang="en-US" b="1" dirty="0">
              <a:ea typeface="宋体" panose="02010600030101010101" pitchFamily="2" charset="-122"/>
            </a:endParaRPr>
          </a:p>
        </p:txBody>
      </p:sp>
      <p:sp>
        <p:nvSpPr>
          <p:cNvPr id="70" name="TextBox 69"/>
          <p:cNvSpPr txBox="1"/>
          <p:nvPr/>
        </p:nvSpPr>
        <p:spPr>
          <a:xfrm>
            <a:off x="6983873" y="1747831"/>
            <a:ext cx="1102360" cy="368300"/>
          </a:xfrm>
          <a:prstGeom prst="rect">
            <a:avLst/>
          </a:prstGeom>
          <a:noFill/>
        </p:spPr>
        <p:txBody>
          <a:bodyPr wrap="none" rtlCol="0">
            <a:spAutoFit/>
          </a:bodyPr>
          <a:lstStyle/>
          <a:p>
            <a:pPr algn="ctr"/>
            <a:r>
              <a:rPr lang="zh-CN" altLang="en-US" b="1" dirty="0">
                <a:ea typeface="宋体" panose="02010600030101010101" pitchFamily="2" charset="-122"/>
              </a:rPr>
              <a:t>交易广播</a:t>
            </a:r>
            <a:endParaRPr lang="zh-CN" altLang="en-US" b="1" dirty="0">
              <a:ea typeface="宋体" panose="02010600030101010101" pitchFamily="2" charset="-122"/>
            </a:endParaRPr>
          </a:p>
        </p:txBody>
      </p:sp>
      <p:sp>
        <p:nvSpPr>
          <p:cNvPr id="71" name="TextBox 70"/>
          <p:cNvSpPr txBox="1"/>
          <p:nvPr/>
        </p:nvSpPr>
        <p:spPr>
          <a:xfrm>
            <a:off x="3907744" y="2840291"/>
            <a:ext cx="1168910" cy="1569660"/>
          </a:xfrm>
          <a:prstGeom prst="rect">
            <a:avLst/>
          </a:prstGeom>
          <a:noFill/>
        </p:spPr>
        <p:txBody>
          <a:bodyPr wrap="none" rtlCol="0">
            <a:spAutoFit/>
          </a:bodyPr>
          <a:lstStyle/>
          <a:p>
            <a:r>
              <a:rPr lang="en-US" sz="9600" dirty="0">
                <a:solidFill>
                  <a:srgbClr val="333F50"/>
                </a:solidFill>
              </a:rPr>
              <a:t>ɱ</a:t>
            </a:r>
            <a:endParaRPr lang="en-US" sz="9600" dirty="0">
              <a:solidFill>
                <a:srgbClr val="333F50"/>
              </a:solidFill>
            </a:endParaRPr>
          </a:p>
        </p:txBody>
      </p:sp>
      <p:sp>
        <p:nvSpPr>
          <p:cNvPr id="72" name="TextBox 71"/>
          <p:cNvSpPr txBox="1"/>
          <p:nvPr/>
        </p:nvSpPr>
        <p:spPr>
          <a:xfrm>
            <a:off x="6758498" y="5768132"/>
            <a:ext cx="1562100" cy="922020"/>
          </a:xfrm>
          <a:prstGeom prst="rect">
            <a:avLst/>
          </a:prstGeom>
          <a:noFill/>
        </p:spPr>
        <p:txBody>
          <a:bodyPr wrap="none" rtlCol="0">
            <a:spAutoFit/>
          </a:bodyPr>
          <a:lstStyle/>
          <a:p>
            <a:pPr algn="ctr"/>
            <a:r>
              <a:rPr lang="en-US" b="1" dirty="0"/>
              <a:t>KOVRI</a:t>
            </a:r>
            <a:endParaRPr lang="en-US" b="1" dirty="0"/>
          </a:p>
          <a:p>
            <a:pPr algn="ctr"/>
            <a:r>
              <a:rPr lang="en-US" b="1" dirty="0"/>
              <a:t>(I2P ROUTER)</a:t>
            </a:r>
            <a:endParaRPr lang="en-US" b="1" dirty="0"/>
          </a:p>
          <a:p>
            <a:pPr algn="ctr"/>
            <a:r>
              <a:rPr lang="zh-CN" altLang="en-US" b="1" dirty="0">
                <a:ea typeface="宋体" panose="02010600030101010101" pitchFamily="2" charset="-122"/>
              </a:rPr>
              <a:t>匿名中继网络</a:t>
            </a:r>
            <a:endParaRPr lang="zh-CN" altLang="en-US" b="1" dirty="0">
              <a:ea typeface="宋体" panose="02010600030101010101" pitchFamily="2" charset="-122"/>
            </a:endParaRPr>
          </a:p>
        </p:txBody>
      </p:sp>
      <p:sp>
        <p:nvSpPr>
          <p:cNvPr id="73" name="TextBox 72"/>
          <p:cNvSpPr txBox="1"/>
          <p:nvPr/>
        </p:nvSpPr>
        <p:spPr>
          <a:xfrm>
            <a:off x="3928721" y="5768132"/>
            <a:ext cx="1102360" cy="645160"/>
          </a:xfrm>
          <a:prstGeom prst="rect">
            <a:avLst/>
          </a:prstGeom>
          <a:noFill/>
        </p:spPr>
        <p:txBody>
          <a:bodyPr wrap="none" rtlCol="0">
            <a:spAutoFit/>
          </a:bodyPr>
          <a:lstStyle/>
          <a:p>
            <a:pPr algn="ctr"/>
            <a:r>
              <a:rPr lang="en-US" b="1" dirty="0">
                <a:sym typeface="+mn-ea"/>
              </a:rPr>
              <a:t>RingCT</a:t>
            </a:r>
            <a:endParaRPr lang="en-US" b="1" dirty="0">
              <a:sym typeface="+mn-ea"/>
            </a:endParaRPr>
          </a:p>
          <a:p>
            <a:pPr algn="ctr"/>
            <a:r>
              <a:rPr lang="zh-CN" altLang="en-US" b="1" dirty="0">
                <a:ea typeface="宋体" panose="02010600030101010101" pitchFamily="2" charset="-122"/>
              </a:rPr>
              <a:t>隐私交易</a:t>
            </a:r>
            <a:endParaRPr lang="zh-CN" altLang="en-US" b="1" dirty="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6" presetClass="entr" presetSubtype="32" fill="hold" grpId="0" nodeType="afterEffect">
                                  <p:stCondLst>
                                    <p:cond delay="0"/>
                                  </p:stCondLst>
                                  <p:childTnLst>
                                    <p:set>
                                      <p:cBhvr>
                                        <p:cTn id="10" dur="1" fill="hold">
                                          <p:stCondLst>
                                            <p:cond delay="0"/>
                                          </p:stCondLst>
                                        </p:cTn>
                                        <p:tgtEl>
                                          <p:spTgt spid="47"/>
                                        </p:tgtEl>
                                        <p:attrNameLst>
                                          <p:attrName>style.visibility</p:attrName>
                                        </p:attrNameLst>
                                      </p:cBhvr>
                                      <p:to>
                                        <p:strVal val="visible"/>
                                      </p:to>
                                    </p:set>
                                    <p:animEffect transition="in" filter="circle(out)">
                                      <p:cBhvr>
                                        <p:cTn id="11" dur="500"/>
                                        <p:tgtEl>
                                          <p:spTgt spid="47"/>
                                        </p:tgtEl>
                                      </p:cBhvr>
                                    </p:animEffect>
                                  </p:childTnLst>
                                </p:cTn>
                              </p:par>
                              <p:par>
                                <p:cTn id="12" presetID="6" presetClass="entr" presetSubtype="32" fill="hold" grpId="0" nodeType="with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circle(out)">
                                      <p:cBhvr>
                                        <p:cTn id="14" dur="500"/>
                                        <p:tgtEl>
                                          <p:spTgt spid="48"/>
                                        </p:tgtEl>
                                      </p:cBhvr>
                                    </p:animEffect>
                                  </p:childTnLst>
                                </p:cTn>
                              </p:par>
                              <p:par>
                                <p:cTn id="15" presetID="6" presetClass="entr" presetSubtype="32" fill="hold" grpId="0" nodeType="withEffect">
                                  <p:stCondLst>
                                    <p:cond delay="0"/>
                                  </p:stCondLst>
                                  <p:childTnLst>
                                    <p:set>
                                      <p:cBhvr>
                                        <p:cTn id="16" dur="1" fill="hold">
                                          <p:stCondLst>
                                            <p:cond delay="0"/>
                                          </p:stCondLst>
                                        </p:cTn>
                                        <p:tgtEl>
                                          <p:spTgt spid="49"/>
                                        </p:tgtEl>
                                        <p:attrNameLst>
                                          <p:attrName>style.visibility</p:attrName>
                                        </p:attrNameLst>
                                      </p:cBhvr>
                                      <p:to>
                                        <p:strVal val="visible"/>
                                      </p:to>
                                    </p:set>
                                    <p:animEffect transition="in" filter="circle(out)">
                                      <p:cBhvr>
                                        <p:cTn id="17" dur="500"/>
                                        <p:tgtEl>
                                          <p:spTgt spid="49"/>
                                        </p:tgtEl>
                                      </p:cBhvr>
                                    </p:animEffect>
                                  </p:childTnLst>
                                </p:cTn>
                              </p:par>
                              <p:par>
                                <p:cTn id="18" presetID="6" presetClass="entr" presetSubtype="32" fill="hold" grpId="0" nodeType="withEffect">
                                  <p:stCondLst>
                                    <p:cond delay="0"/>
                                  </p:stCondLst>
                                  <p:childTnLst>
                                    <p:set>
                                      <p:cBhvr>
                                        <p:cTn id="19" dur="1" fill="hold">
                                          <p:stCondLst>
                                            <p:cond delay="0"/>
                                          </p:stCondLst>
                                        </p:cTn>
                                        <p:tgtEl>
                                          <p:spTgt spid="50"/>
                                        </p:tgtEl>
                                        <p:attrNameLst>
                                          <p:attrName>style.visibility</p:attrName>
                                        </p:attrNameLst>
                                      </p:cBhvr>
                                      <p:to>
                                        <p:strVal val="visible"/>
                                      </p:to>
                                    </p:set>
                                    <p:animEffect transition="in" filter="circle(out)">
                                      <p:cBhvr>
                                        <p:cTn id="20" dur="500"/>
                                        <p:tgtEl>
                                          <p:spTgt spid="50"/>
                                        </p:tgtEl>
                                      </p:cBhvr>
                                    </p:animEffect>
                                  </p:childTnLst>
                                </p:cTn>
                              </p:par>
                            </p:childTnLst>
                          </p:cTn>
                        </p:par>
                        <p:par>
                          <p:cTn id="21" fill="hold">
                            <p:stCondLst>
                              <p:cond delay="1000"/>
                            </p:stCondLst>
                            <p:childTnLst>
                              <p:par>
                                <p:cTn id="22" presetID="10" presetClass="entr" presetSubtype="0" fill="hold"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fade">
                                      <p:cBhvr>
                                        <p:cTn id="24" dur="500"/>
                                        <p:tgtEl>
                                          <p:spTgt spid="23"/>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71"/>
                                        </p:tgtEl>
                                        <p:attrNameLst>
                                          <p:attrName>style.visibility</p:attrName>
                                        </p:attrNameLst>
                                      </p:cBhvr>
                                      <p:to>
                                        <p:strVal val="visible"/>
                                      </p:to>
                                    </p:set>
                                    <p:animEffect transition="in" filter="fade">
                                      <p:cBhvr>
                                        <p:cTn id="27" dur="500"/>
                                        <p:tgtEl>
                                          <p:spTgt spid="71"/>
                                        </p:tgtEl>
                                      </p:cBhvr>
                                    </p:animEffect>
                                  </p:childTnLst>
                                </p:cTn>
                              </p:par>
                              <p:par>
                                <p:cTn id="28" presetID="10" presetClass="entr" presetSubtype="0" fill="hold" nodeType="withEffect">
                                  <p:stCondLst>
                                    <p:cond delay="0"/>
                                  </p:stCondLst>
                                  <p:childTnLst>
                                    <p:set>
                                      <p:cBhvr>
                                        <p:cTn id="29" dur="1" fill="hold">
                                          <p:stCondLst>
                                            <p:cond delay="0"/>
                                          </p:stCondLst>
                                        </p:cTn>
                                        <p:tgtEl>
                                          <p:spTgt spid="57"/>
                                        </p:tgtEl>
                                        <p:attrNameLst>
                                          <p:attrName>style.visibility</p:attrName>
                                        </p:attrNameLst>
                                      </p:cBhvr>
                                      <p:to>
                                        <p:strVal val="visible"/>
                                      </p:to>
                                    </p:set>
                                    <p:animEffect transition="in" filter="fade">
                                      <p:cBhvr>
                                        <p:cTn id="30" dur="500"/>
                                        <p:tgtEl>
                                          <p:spTgt spid="57"/>
                                        </p:tgtEl>
                                      </p:cBhvr>
                                    </p:animEffect>
                                  </p:childTnLst>
                                </p:cTn>
                              </p:par>
                              <p:par>
                                <p:cTn id="31" presetID="10" presetClass="entr" presetSubtype="0" fill="hold" nodeType="withEffect">
                                  <p:stCondLst>
                                    <p:cond delay="0"/>
                                  </p:stCondLst>
                                  <p:childTnLst>
                                    <p:set>
                                      <p:cBhvr>
                                        <p:cTn id="32" dur="1" fill="hold">
                                          <p:stCondLst>
                                            <p:cond delay="0"/>
                                          </p:stCondLst>
                                        </p:cTn>
                                        <p:tgtEl>
                                          <p:spTgt spid="24"/>
                                        </p:tgtEl>
                                        <p:attrNameLst>
                                          <p:attrName>style.visibility</p:attrName>
                                        </p:attrNameLst>
                                      </p:cBhvr>
                                      <p:to>
                                        <p:strVal val="visible"/>
                                      </p:to>
                                    </p:set>
                                    <p:animEffect transition="in" filter="fade">
                                      <p:cBhvr>
                                        <p:cTn id="33" dur="500"/>
                                        <p:tgtEl>
                                          <p:spTgt spid="24"/>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fade">
                                      <p:cBhvr>
                                        <p:cTn id="36" dur="500"/>
                                        <p:tgtEl>
                                          <p:spTgt spid="2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9"/>
                                        </p:tgtEl>
                                        <p:attrNameLst>
                                          <p:attrName>style.visibility</p:attrName>
                                        </p:attrNameLst>
                                      </p:cBhvr>
                                      <p:to>
                                        <p:strVal val="visible"/>
                                      </p:to>
                                    </p:set>
                                    <p:animEffect transition="in" filter="fade">
                                      <p:cBhvr>
                                        <p:cTn id="39" dur="500"/>
                                        <p:tgtEl>
                                          <p:spTgt spid="6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70"/>
                                        </p:tgtEl>
                                        <p:attrNameLst>
                                          <p:attrName>style.visibility</p:attrName>
                                        </p:attrNameLst>
                                      </p:cBhvr>
                                      <p:to>
                                        <p:strVal val="visible"/>
                                      </p:to>
                                    </p:set>
                                    <p:animEffect transition="in" filter="fade">
                                      <p:cBhvr>
                                        <p:cTn id="42" dur="500"/>
                                        <p:tgtEl>
                                          <p:spTgt spid="70"/>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8"/>
                                        </p:tgtEl>
                                        <p:attrNameLst>
                                          <p:attrName>style.visibility</p:attrName>
                                        </p:attrNameLst>
                                      </p:cBhvr>
                                      <p:to>
                                        <p:strVal val="visible"/>
                                      </p:to>
                                    </p:set>
                                    <p:animEffect transition="in" filter="fade">
                                      <p:cBhvr>
                                        <p:cTn id="45" dur="500"/>
                                        <p:tgtEl>
                                          <p:spTgt spid="28"/>
                                        </p:tgtEl>
                                      </p:cBhvr>
                                    </p:animEffect>
                                  </p:childTnLst>
                                </p:cTn>
                              </p:par>
                            </p:childTnLst>
                          </p:cTn>
                        </p:par>
                        <p:par>
                          <p:cTn id="46" fill="hold">
                            <p:stCondLst>
                              <p:cond delay="1500"/>
                            </p:stCondLst>
                            <p:childTnLst>
                              <p:par>
                                <p:cTn id="47" presetID="22" presetClass="entr" presetSubtype="8" fill="hold" grpId="0" nodeType="afterEffect">
                                  <p:stCondLst>
                                    <p:cond delay="0"/>
                                  </p:stCondLst>
                                  <p:childTnLst>
                                    <p:set>
                                      <p:cBhvr>
                                        <p:cTn id="48" dur="1" fill="hold">
                                          <p:stCondLst>
                                            <p:cond delay="0"/>
                                          </p:stCondLst>
                                        </p:cTn>
                                        <p:tgtEl>
                                          <p:spTgt spid="6"/>
                                        </p:tgtEl>
                                        <p:attrNameLst>
                                          <p:attrName>style.visibility</p:attrName>
                                        </p:attrNameLst>
                                      </p:cBhvr>
                                      <p:to>
                                        <p:strVal val="visible"/>
                                      </p:to>
                                    </p:set>
                                    <p:animEffect transition="in" filter="wipe(left)">
                                      <p:cBhvr>
                                        <p:cTn id="49" dur="500"/>
                                        <p:tgtEl>
                                          <p:spTgt spid="6"/>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1" fill="hold" grpId="0" nodeType="clickEffect">
                                  <p:stCondLst>
                                    <p:cond delay="0"/>
                                  </p:stCondLst>
                                  <p:childTnLst>
                                    <p:set>
                                      <p:cBhvr>
                                        <p:cTn id="53" dur="1" fill="hold">
                                          <p:stCondLst>
                                            <p:cond delay="0"/>
                                          </p:stCondLst>
                                        </p:cTn>
                                        <p:tgtEl>
                                          <p:spTgt spid="3"/>
                                        </p:tgtEl>
                                        <p:attrNameLst>
                                          <p:attrName>style.visibility</p:attrName>
                                        </p:attrNameLst>
                                      </p:cBhvr>
                                      <p:to>
                                        <p:strVal val="visible"/>
                                      </p:to>
                                    </p:set>
                                    <p:animEffect transition="in" filter="wipe(up)">
                                      <p:cBhvr>
                                        <p:cTn id="54" dur="500"/>
                                        <p:tgtEl>
                                          <p:spTgt spid="3"/>
                                        </p:tgtEl>
                                      </p:cBhvr>
                                    </p:animEffect>
                                  </p:childTnLst>
                                </p:cTn>
                              </p:par>
                            </p:childTnLst>
                          </p:cTn>
                        </p:par>
                        <p:par>
                          <p:cTn id="55" fill="hold">
                            <p:stCondLst>
                              <p:cond delay="500"/>
                            </p:stCondLst>
                            <p:childTnLst>
                              <p:par>
                                <p:cTn id="56" presetID="10" presetClass="entr" presetSubtype="0" fill="hold" grpId="0" nodeType="afterEffect">
                                  <p:stCondLst>
                                    <p:cond delay="0"/>
                                  </p:stCondLst>
                                  <p:childTnLst>
                                    <p:set>
                                      <p:cBhvr>
                                        <p:cTn id="57" dur="1" fill="hold">
                                          <p:stCondLst>
                                            <p:cond delay="0"/>
                                          </p:stCondLst>
                                        </p:cTn>
                                        <p:tgtEl>
                                          <p:spTgt spid="38"/>
                                        </p:tgtEl>
                                        <p:attrNameLst>
                                          <p:attrName>style.visibility</p:attrName>
                                        </p:attrNameLst>
                                      </p:cBhvr>
                                      <p:to>
                                        <p:strVal val="visible"/>
                                      </p:to>
                                    </p:set>
                                    <p:animEffect transition="in" filter="fade">
                                      <p:cBhvr>
                                        <p:cTn id="58" dur="500"/>
                                        <p:tgtEl>
                                          <p:spTgt spid="38"/>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1" fill="hold" grpId="0" nodeType="clickEffect">
                                  <p:stCondLst>
                                    <p:cond delay="0"/>
                                  </p:stCondLst>
                                  <p:childTnLst>
                                    <p:set>
                                      <p:cBhvr>
                                        <p:cTn id="62" dur="1" fill="hold">
                                          <p:stCondLst>
                                            <p:cond delay="0"/>
                                          </p:stCondLst>
                                        </p:cTn>
                                        <p:tgtEl>
                                          <p:spTgt spid="45"/>
                                        </p:tgtEl>
                                        <p:attrNameLst>
                                          <p:attrName>style.visibility</p:attrName>
                                        </p:attrNameLst>
                                      </p:cBhvr>
                                      <p:to>
                                        <p:strVal val="visible"/>
                                      </p:to>
                                    </p:set>
                                    <p:animEffect transition="in" filter="wipe(up)">
                                      <p:cBhvr>
                                        <p:cTn id="63" dur="500"/>
                                        <p:tgtEl>
                                          <p:spTgt spid="45"/>
                                        </p:tgtEl>
                                      </p:cBhvr>
                                    </p:animEffect>
                                  </p:childTnLst>
                                </p:cTn>
                              </p:par>
                            </p:childTnLst>
                          </p:cTn>
                        </p:par>
                        <p:par>
                          <p:cTn id="64" fill="hold">
                            <p:stCondLst>
                              <p:cond delay="500"/>
                            </p:stCondLst>
                            <p:childTnLst>
                              <p:par>
                                <p:cTn id="65" presetID="10" presetClass="entr" presetSubtype="0" fill="hold" grpId="0" nodeType="afterEffect">
                                  <p:stCondLst>
                                    <p:cond delay="0"/>
                                  </p:stCondLst>
                                  <p:childTnLst>
                                    <p:set>
                                      <p:cBhvr>
                                        <p:cTn id="66" dur="1" fill="hold">
                                          <p:stCondLst>
                                            <p:cond delay="0"/>
                                          </p:stCondLst>
                                        </p:cTn>
                                        <p:tgtEl>
                                          <p:spTgt spid="73"/>
                                        </p:tgtEl>
                                        <p:attrNameLst>
                                          <p:attrName>style.visibility</p:attrName>
                                        </p:attrNameLst>
                                      </p:cBhvr>
                                      <p:to>
                                        <p:strVal val="visible"/>
                                      </p:to>
                                    </p:set>
                                    <p:animEffect transition="in" filter="fade">
                                      <p:cBhvr>
                                        <p:cTn id="67" dur="500"/>
                                        <p:tgtEl>
                                          <p:spTgt spid="73"/>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1" fill="hold" grpId="0" nodeType="clickEffect">
                                  <p:stCondLst>
                                    <p:cond delay="0"/>
                                  </p:stCondLst>
                                  <p:childTnLst>
                                    <p:set>
                                      <p:cBhvr>
                                        <p:cTn id="71" dur="1" fill="hold">
                                          <p:stCondLst>
                                            <p:cond delay="0"/>
                                          </p:stCondLst>
                                        </p:cTn>
                                        <p:tgtEl>
                                          <p:spTgt spid="53"/>
                                        </p:tgtEl>
                                        <p:attrNameLst>
                                          <p:attrName>style.visibility</p:attrName>
                                        </p:attrNameLst>
                                      </p:cBhvr>
                                      <p:to>
                                        <p:strVal val="visible"/>
                                      </p:to>
                                    </p:set>
                                    <p:animEffect transition="in" filter="wipe(up)">
                                      <p:cBhvr>
                                        <p:cTn id="72" dur="500"/>
                                        <p:tgtEl>
                                          <p:spTgt spid="53"/>
                                        </p:tgtEl>
                                      </p:cBhvr>
                                    </p:animEffect>
                                  </p:childTnLst>
                                </p:cTn>
                              </p:par>
                            </p:childTnLst>
                          </p:cTn>
                        </p:par>
                        <p:par>
                          <p:cTn id="73" fill="hold">
                            <p:stCondLst>
                              <p:cond delay="500"/>
                            </p:stCondLst>
                            <p:childTnLst>
                              <p:par>
                                <p:cTn id="74" presetID="10" presetClass="entr" presetSubtype="0" fill="hold" grpId="0" nodeType="afterEffect">
                                  <p:stCondLst>
                                    <p:cond delay="0"/>
                                  </p:stCondLst>
                                  <p:childTnLst>
                                    <p:set>
                                      <p:cBhvr>
                                        <p:cTn id="75" dur="1" fill="hold">
                                          <p:stCondLst>
                                            <p:cond delay="0"/>
                                          </p:stCondLst>
                                        </p:cTn>
                                        <p:tgtEl>
                                          <p:spTgt spid="72"/>
                                        </p:tgtEl>
                                        <p:attrNameLst>
                                          <p:attrName>style.visibility</p:attrName>
                                        </p:attrNameLst>
                                      </p:cBhvr>
                                      <p:to>
                                        <p:strVal val="visible"/>
                                      </p:to>
                                    </p:set>
                                    <p:animEffect transition="in" filter="fade">
                                      <p:cBhvr>
                                        <p:cTn id="76" dur="500"/>
                                        <p:tgtEl>
                                          <p:spTgt spid="72"/>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1" fill="hold" grpId="0" nodeType="clickEffect">
                                  <p:stCondLst>
                                    <p:cond delay="0"/>
                                  </p:stCondLst>
                                  <p:childTnLst>
                                    <p:set>
                                      <p:cBhvr>
                                        <p:cTn id="80" dur="1" fill="hold">
                                          <p:stCondLst>
                                            <p:cond delay="0"/>
                                          </p:stCondLst>
                                        </p:cTn>
                                        <p:tgtEl>
                                          <p:spTgt spid="55"/>
                                        </p:tgtEl>
                                        <p:attrNameLst>
                                          <p:attrName>style.visibility</p:attrName>
                                        </p:attrNameLst>
                                      </p:cBhvr>
                                      <p:to>
                                        <p:strVal val="visible"/>
                                      </p:to>
                                    </p:set>
                                    <p:animEffect transition="in" filter="wipe(up)">
                                      <p:cBhvr>
                                        <p:cTn id="81" dur="500"/>
                                        <p:tgtEl>
                                          <p:spTgt spid="55"/>
                                        </p:tgtEl>
                                      </p:cBhvr>
                                    </p:animEffect>
                                  </p:childTnLst>
                                </p:cTn>
                              </p:par>
                            </p:childTnLst>
                          </p:cTn>
                        </p:par>
                        <p:par>
                          <p:cTn id="82" fill="hold">
                            <p:stCondLst>
                              <p:cond delay="500"/>
                            </p:stCondLst>
                            <p:childTnLst>
                              <p:par>
                                <p:cTn id="83" presetID="10" presetClass="entr" presetSubtype="0" fill="hold" grpId="0" nodeType="afterEffect">
                                  <p:stCondLst>
                                    <p:cond delay="0"/>
                                  </p:stCondLst>
                                  <p:childTnLst>
                                    <p:set>
                                      <p:cBhvr>
                                        <p:cTn id="84" dur="1" fill="hold">
                                          <p:stCondLst>
                                            <p:cond delay="0"/>
                                          </p:stCondLst>
                                        </p:cTn>
                                        <p:tgtEl>
                                          <p:spTgt spid="56"/>
                                        </p:tgtEl>
                                        <p:attrNameLst>
                                          <p:attrName>style.visibility</p:attrName>
                                        </p:attrNameLst>
                                      </p:cBhvr>
                                      <p:to>
                                        <p:strVal val="visible"/>
                                      </p:to>
                                    </p:set>
                                    <p:animEffect transition="in" filter="fade">
                                      <p:cBhvr>
                                        <p:cTn id="85"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3" grpId="0" animBg="1"/>
      <p:bldP spid="45" grpId="0" animBg="1"/>
      <p:bldP spid="6" grpId="0" animBg="1"/>
      <p:bldP spid="3" grpId="0" animBg="1"/>
      <p:bldP spid="50" grpId="0" animBg="1"/>
      <p:bldP spid="49" grpId="0" animBg="1"/>
      <p:bldP spid="48" grpId="0" animBg="1"/>
      <p:bldP spid="47" grpId="0" animBg="1"/>
      <p:bldP spid="2" grpId="0"/>
      <p:bldP spid="27" grpId="0"/>
      <p:bldP spid="28" grpId="0"/>
      <p:bldP spid="38" grpId="0"/>
      <p:bldP spid="56" grpId="0"/>
      <p:bldP spid="69" grpId="0"/>
      <p:bldP spid="70" grpId="0"/>
      <p:bldP spid="71" grpId="0"/>
      <p:bldP spid="72" grpId="0"/>
      <p:bldP spid="73"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2923</Words>
  <Application>WPS 演示</Application>
  <PresentationFormat>Widescreen</PresentationFormat>
  <Paragraphs>389</Paragraphs>
  <Slides>27</Slides>
  <Notes>26</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27</vt:i4>
      </vt:variant>
    </vt:vector>
  </HeadingPairs>
  <TitlesOfParts>
    <vt:vector size="39" baseType="lpstr">
      <vt:lpstr>Arial</vt:lpstr>
      <vt:lpstr>宋体</vt:lpstr>
      <vt:lpstr>Wingdings</vt:lpstr>
      <vt:lpstr>Calibri</vt:lpstr>
      <vt:lpstr>微软雅黑</vt:lpstr>
      <vt:lpstr>Arial Unicode MS</vt:lpstr>
      <vt:lpstr>Calibri Light</vt:lpstr>
      <vt:lpstr>等线</vt:lpstr>
      <vt:lpstr>Segoe Print</vt:lpstr>
      <vt:lpstr>Neris Thin</vt:lpstr>
      <vt:lpstr>等线 Light</vt:lpstr>
      <vt:lpstr>Office Theme</vt:lpstr>
      <vt:lpstr>PowerPoint 演示文稿</vt:lpstr>
      <vt:lpstr>中心化 vs. 去中心化</vt:lpstr>
      <vt:lpstr>去中心化的系统</vt:lpstr>
      <vt:lpstr>什么是比特币？</vt:lpstr>
      <vt:lpstr>比特币不是隐私性的!!</vt:lpstr>
      <vt:lpstr>增强比特币的隐私性</vt:lpstr>
      <vt:lpstr>增强比特币的隐私性</vt:lpstr>
      <vt:lpstr>增强比特币的隐私性</vt:lpstr>
      <vt:lpstr>门罗币的隐私性</vt:lpstr>
      <vt:lpstr>环签名 &amp; 隐私交易(RingCT)</vt:lpstr>
      <vt:lpstr>环签名 &amp; 隐私交易(RingCT)</vt:lpstr>
      <vt:lpstr>隐私交易(RingCT)</vt:lpstr>
      <vt:lpstr>环签名 &amp; 隐私交易(RingCT)</vt:lpstr>
      <vt:lpstr>如何选择输入？</vt:lpstr>
      <vt:lpstr>一次性地址</vt:lpstr>
      <vt:lpstr>Regulatory Compliance and Transparency</vt:lpstr>
      <vt:lpstr>简述</vt:lpstr>
      <vt:lpstr>PowerPoint 演示文稿</vt:lpstr>
      <vt:lpstr>PowerPoint 演示文稿</vt:lpstr>
      <vt:lpstr>强制隐私</vt:lpstr>
      <vt:lpstr>门罗币历史</vt:lpstr>
      <vt:lpstr>图形钱包</vt:lpstr>
      <vt:lpstr>MyMonero 轻量级钱包</vt:lpstr>
      <vt:lpstr>Reddit社区增长</vt:lpstr>
      <vt:lpstr>GitHub提交增长</vt:lpstr>
      <vt:lpstr>XMR.TO – 用门罗币支付</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Justin Ehrenhofer</dc:creator>
  <cp:lastModifiedBy>adnin</cp:lastModifiedBy>
  <cp:revision>490</cp:revision>
  <dcterms:created xsi:type="dcterms:W3CDTF">2017-03-04T17:33:00Z</dcterms:created>
  <dcterms:modified xsi:type="dcterms:W3CDTF">2017-08-23T07:17:30Z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2052-10.1.0.6690</vt:lpwstr>
  </property>
</Properties>
</file>

<file path=docProps/thumbnail.jpeg>
</file>